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Canva Sans Bold" panose="020B0604020202020204" charset="0"/>
      <p:regular r:id="rId11"/>
    </p:embeddedFont>
    <p:embeddedFont>
      <p:font typeface="Glacial Indifference" panose="020B0604020202020204" charset="0"/>
      <p:regular r:id="rId12"/>
    </p:embeddedFont>
    <p:embeddedFont>
      <p:font typeface="Montserrat" panose="00000500000000000000" pitchFamily="2" charset="0"/>
      <p:regular r:id="rId13"/>
    </p:embeddedFont>
    <p:embeddedFont>
      <p:font typeface="Montserrat Heavy" panose="020B0604020202020204" charset="0"/>
      <p:regular r:id="rId14"/>
    </p:embeddedFont>
    <p:embeddedFont>
      <p:font typeface="Montserrat Medium" panose="00000600000000000000" pitchFamily="2" charset="0"/>
      <p:regular r:id="rId15"/>
    </p:embeddedFont>
    <p:embeddedFont>
      <p:font typeface="Montserrat Medium Italics" panose="020B0604020202020204" charset="0"/>
      <p:regular r:id="rId16"/>
    </p:embeddedFont>
    <p:embeddedFont>
      <p:font typeface="Open Sans Medium" panose="020B0604020202020204" charset="0"/>
      <p:regular r:id="rId17"/>
    </p:embeddedFont>
    <p:embeddedFont>
      <p:font typeface="Roca One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38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hyperlink" Target="https://github.com/FabioCanavarro/GithubWebScraperAnalysis" TargetMode="External"/><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03135" y="0"/>
            <a:ext cx="18977802" cy="8555372"/>
            <a:chOff x="0" y="0"/>
            <a:chExt cx="4998269" cy="2253267"/>
          </a:xfrm>
        </p:grpSpPr>
        <p:sp>
          <p:nvSpPr>
            <p:cNvPr id="4" name="Freeform 4"/>
            <p:cNvSpPr/>
            <p:nvPr/>
          </p:nvSpPr>
          <p:spPr>
            <a:xfrm>
              <a:off x="0" y="0"/>
              <a:ext cx="4998269" cy="2253267"/>
            </a:xfrm>
            <a:custGeom>
              <a:avLst/>
              <a:gdLst/>
              <a:ahLst/>
              <a:cxnLst/>
              <a:rect l="l" t="t" r="r" b="b"/>
              <a:pathLst>
                <a:path w="4998269" h="2253267">
                  <a:moveTo>
                    <a:pt x="0" y="0"/>
                  </a:moveTo>
                  <a:lnTo>
                    <a:pt x="4998269" y="0"/>
                  </a:lnTo>
                  <a:lnTo>
                    <a:pt x="4998269"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5" name="TextBox 5"/>
            <p:cNvSpPr txBox="1"/>
            <p:nvPr/>
          </p:nvSpPr>
          <p:spPr>
            <a:xfrm>
              <a:off x="0" y="-28575"/>
              <a:ext cx="4998269" cy="2281842"/>
            </a:xfrm>
            <a:prstGeom prst="rect">
              <a:avLst/>
            </a:prstGeom>
          </p:spPr>
          <p:txBody>
            <a:bodyPr lIns="50800" tIns="50800" rIns="50800" bIns="50800" rtlCol="0" anchor="ctr"/>
            <a:lstStyle/>
            <a:p>
              <a:pPr algn="ctr">
                <a:lnSpc>
                  <a:spcPts val="2083"/>
                </a:lnSpc>
              </a:pPr>
              <a:endParaRPr/>
            </a:p>
          </p:txBody>
        </p:sp>
      </p:grpSp>
      <p:grpSp>
        <p:nvGrpSpPr>
          <p:cNvPr id="6" name="Group 6"/>
          <p:cNvGrpSpPr/>
          <p:nvPr/>
        </p:nvGrpSpPr>
        <p:grpSpPr>
          <a:xfrm>
            <a:off x="0" y="9604854"/>
            <a:ext cx="19344796" cy="3522984"/>
            <a:chOff x="0" y="0"/>
            <a:chExt cx="5094926" cy="927864"/>
          </a:xfrm>
        </p:grpSpPr>
        <p:sp>
          <p:nvSpPr>
            <p:cNvPr id="7" name="Freeform 7"/>
            <p:cNvSpPr/>
            <p:nvPr/>
          </p:nvSpPr>
          <p:spPr>
            <a:xfrm>
              <a:off x="0" y="0"/>
              <a:ext cx="5094925" cy="927864"/>
            </a:xfrm>
            <a:custGeom>
              <a:avLst/>
              <a:gdLst/>
              <a:ahLst/>
              <a:cxnLst/>
              <a:rect l="l" t="t" r="r" b="b"/>
              <a:pathLst>
                <a:path w="5094925" h="927864">
                  <a:moveTo>
                    <a:pt x="0" y="0"/>
                  </a:moveTo>
                  <a:lnTo>
                    <a:pt x="5094925" y="0"/>
                  </a:lnTo>
                  <a:lnTo>
                    <a:pt x="5094925" y="927864"/>
                  </a:lnTo>
                  <a:lnTo>
                    <a:pt x="0" y="927864"/>
                  </a:lnTo>
                  <a:close/>
                </a:path>
              </a:pathLst>
            </a:custGeom>
            <a:solidFill>
              <a:srgbClr val="FEFEFE">
                <a:alpha val="36863"/>
              </a:srgbClr>
            </a:solidFill>
            <a:ln w="85725" cap="sq">
              <a:solidFill>
                <a:srgbClr val="FFFFFF">
                  <a:alpha val="36863"/>
                </a:srgbClr>
              </a:solidFill>
              <a:prstDash val="solid"/>
              <a:miter/>
            </a:ln>
          </p:spPr>
        </p:sp>
        <p:sp>
          <p:nvSpPr>
            <p:cNvPr id="8" name="TextBox 8"/>
            <p:cNvSpPr txBox="1"/>
            <p:nvPr/>
          </p:nvSpPr>
          <p:spPr>
            <a:xfrm>
              <a:off x="0" y="-28575"/>
              <a:ext cx="5094926" cy="956439"/>
            </a:xfrm>
            <a:prstGeom prst="rect">
              <a:avLst/>
            </a:prstGeom>
          </p:spPr>
          <p:txBody>
            <a:bodyPr lIns="50800" tIns="50800" rIns="50800" bIns="50800" rtlCol="0" anchor="ctr"/>
            <a:lstStyle/>
            <a:p>
              <a:pPr algn="ctr">
                <a:lnSpc>
                  <a:spcPts val="2083"/>
                </a:lnSpc>
              </a:pPr>
              <a:endParaRPr/>
            </a:p>
          </p:txBody>
        </p:sp>
      </p:grpSp>
      <p:grpSp>
        <p:nvGrpSpPr>
          <p:cNvPr id="9" name="Group 9"/>
          <p:cNvGrpSpPr/>
          <p:nvPr/>
        </p:nvGrpSpPr>
        <p:grpSpPr>
          <a:xfrm>
            <a:off x="141766" y="-14294802"/>
            <a:ext cx="18288000" cy="17095139"/>
            <a:chOff x="0" y="0"/>
            <a:chExt cx="4816593" cy="4502423"/>
          </a:xfrm>
        </p:grpSpPr>
        <p:sp>
          <p:nvSpPr>
            <p:cNvPr id="10" name="Freeform 10"/>
            <p:cNvSpPr/>
            <p:nvPr/>
          </p:nvSpPr>
          <p:spPr>
            <a:xfrm>
              <a:off x="0" y="0"/>
              <a:ext cx="4816592" cy="4502423"/>
            </a:xfrm>
            <a:custGeom>
              <a:avLst/>
              <a:gdLst/>
              <a:ahLst/>
              <a:cxnLst/>
              <a:rect l="l" t="t" r="r" b="b"/>
              <a:pathLst>
                <a:path w="4816592" h="4502423">
                  <a:moveTo>
                    <a:pt x="0" y="0"/>
                  </a:moveTo>
                  <a:lnTo>
                    <a:pt x="4816592" y="0"/>
                  </a:lnTo>
                  <a:lnTo>
                    <a:pt x="4816592" y="4502423"/>
                  </a:lnTo>
                  <a:lnTo>
                    <a:pt x="0" y="4502423"/>
                  </a:lnTo>
                  <a:close/>
                </a:path>
              </a:pathLst>
            </a:custGeom>
            <a:gradFill rotWithShape="1">
              <a:gsLst>
                <a:gs pos="0">
                  <a:srgbClr val="38025B">
                    <a:alpha val="100000"/>
                  </a:srgbClr>
                </a:gs>
                <a:gs pos="100000">
                  <a:srgbClr val="555555">
                    <a:alpha val="0"/>
                  </a:srgbClr>
                </a:gs>
              </a:gsLst>
              <a:lin ang="5400000"/>
            </a:gradFill>
          </p:spPr>
        </p:sp>
        <p:sp>
          <p:nvSpPr>
            <p:cNvPr id="11" name="TextBox 11"/>
            <p:cNvSpPr txBox="1"/>
            <p:nvPr/>
          </p:nvSpPr>
          <p:spPr>
            <a:xfrm>
              <a:off x="0" y="-28575"/>
              <a:ext cx="4816593" cy="4530998"/>
            </a:xfrm>
            <a:prstGeom prst="rect">
              <a:avLst/>
            </a:prstGeom>
          </p:spPr>
          <p:txBody>
            <a:bodyPr lIns="50800" tIns="50800" rIns="50800" bIns="50800" rtlCol="0" anchor="ctr"/>
            <a:lstStyle/>
            <a:p>
              <a:pPr algn="ctr">
                <a:lnSpc>
                  <a:spcPts val="2083"/>
                </a:lnSpc>
              </a:pPr>
              <a:endParaRPr/>
            </a:p>
          </p:txBody>
        </p:sp>
      </p:grpSp>
      <p:grpSp>
        <p:nvGrpSpPr>
          <p:cNvPr id="12" name="Group 12"/>
          <p:cNvGrpSpPr/>
          <p:nvPr/>
        </p:nvGrpSpPr>
        <p:grpSpPr>
          <a:xfrm>
            <a:off x="676821" y="563992"/>
            <a:ext cx="703758" cy="682191"/>
            <a:chOff x="0" y="0"/>
            <a:chExt cx="938344" cy="909588"/>
          </a:xfrm>
        </p:grpSpPr>
        <p:grpSp>
          <p:nvGrpSpPr>
            <p:cNvPr id="13" name="Group 13"/>
            <p:cNvGrpSpPr/>
            <p:nvPr/>
          </p:nvGrpSpPr>
          <p:grpSpPr>
            <a:xfrm>
              <a:off x="0" y="19390"/>
              <a:ext cx="938344" cy="890198"/>
              <a:chOff x="0" y="0"/>
              <a:chExt cx="1627398" cy="1543898"/>
            </a:xfrm>
          </p:grpSpPr>
          <p:sp>
            <p:nvSpPr>
              <p:cNvPr id="14" name="Freeform 14"/>
              <p:cNvSpPr/>
              <p:nvPr/>
            </p:nvSpPr>
            <p:spPr>
              <a:xfrm>
                <a:off x="0" y="0"/>
                <a:ext cx="1627398" cy="1543898"/>
              </a:xfrm>
              <a:custGeom>
                <a:avLst/>
                <a:gdLst/>
                <a:ahLst/>
                <a:cxnLst/>
                <a:rect l="l" t="t" r="r" b="b"/>
                <a:pathLst>
                  <a:path w="1627398" h="1543898">
                    <a:moveTo>
                      <a:pt x="92717" y="0"/>
                    </a:moveTo>
                    <a:lnTo>
                      <a:pt x="1534681" y="0"/>
                    </a:lnTo>
                    <a:cubicBezTo>
                      <a:pt x="1585887" y="0"/>
                      <a:pt x="1627398" y="41511"/>
                      <a:pt x="1627398" y="92717"/>
                    </a:cubicBezTo>
                    <a:lnTo>
                      <a:pt x="1627398" y="1451180"/>
                    </a:lnTo>
                    <a:cubicBezTo>
                      <a:pt x="1627398" y="1502387"/>
                      <a:pt x="1585887" y="1543898"/>
                      <a:pt x="1534681" y="1543898"/>
                    </a:cubicBezTo>
                    <a:lnTo>
                      <a:pt x="92717" y="1543898"/>
                    </a:lnTo>
                    <a:cubicBezTo>
                      <a:pt x="68127" y="1543898"/>
                      <a:pt x="44544" y="1534129"/>
                      <a:pt x="27156" y="1516741"/>
                    </a:cubicBezTo>
                    <a:cubicBezTo>
                      <a:pt x="9768" y="1499353"/>
                      <a:pt x="0" y="1475770"/>
                      <a:pt x="0" y="1451180"/>
                    </a:cubicBezTo>
                    <a:lnTo>
                      <a:pt x="0" y="92717"/>
                    </a:lnTo>
                    <a:cubicBezTo>
                      <a:pt x="0" y="41511"/>
                      <a:pt x="41511" y="0"/>
                      <a:pt x="92717" y="0"/>
                    </a:cubicBezTo>
                    <a:close/>
                  </a:path>
                </a:pathLst>
              </a:custGeom>
              <a:solidFill>
                <a:srgbClr val="FEFEFE">
                  <a:alpha val="7059"/>
                </a:srgbClr>
              </a:solidFill>
              <a:ln w="85725" cap="rnd">
                <a:solidFill>
                  <a:srgbClr val="FFFFFF">
                    <a:alpha val="7059"/>
                  </a:srgbClr>
                </a:solidFill>
                <a:prstDash val="solid"/>
                <a:round/>
              </a:ln>
            </p:spPr>
          </p:sp>
          <p:sp>
            <p:nvSpPr>
              <p:cNvPr id="15" name="TextBox 15"/>
              <p:cNvSpPr txBox="1"/>
              <p:nvPr/>
            </p:nvSpPr>
            <p:spPr>
              <a:xfrm>
                <a:off x="0" y="-28575"/>
                <a:ext cx="1627398" cy="1572473"/>
              </a:xfrm>
              <a:prstGeom prst="rect">
                <a:avLst/>
              </a:prstGeom>
            </p:spPr>
            <p:txBody>
              <a:bodyPr lIns="50800" tIns="50800" rIns="50800" bIns="50800" rtlCol="0" anchor="ctr"/>
              <a:lstStyle/>
              <a:p>
                <a:pPr algn="ctr">
                  <a:lnSpc>
                    <a:spcPts val="2083"/>
                  </a:lnSpc>
                </a:pPr>
                <a:endParaRPr/>
              </a:p>
            </p:txBody>
          </p:sp>
        </p:grpSp>
        <p:sp>
          <p:nvSpPr>
            <p:cNvPr id="16" name="Freeform 16"/>
            <p:cNvSpPr/>
            <p:nvPr/>
          </p:nvSpPr>
          <p:spPr>
            <a:xfrm>
              <a:off x="0" y="0"/>
              <a:ext cx="938344" cy="909588"/>
            </a:xfrm>
            <a:custGeom>
              <a:avLst/>
              <a:gdLst/>
              <a:ahLst/>
              <a:cxnLst/>
              <a:rect l="l" t="t" r="r" b="b"/>
              <a:pathLst>
                <a:path w="938344" h="909588">
                  <a:moveTo>
                    <a:pt x="0" y="0"/>
                  </a:moveTo>
                  <a:lnTo>
                    <a:pt x="938344" y="0"/>
                  </a:lnTo>
                  <a:lnTo>
                    <a:pt x="938344" y="909588"/>
                  </a:lnTo>
                  <a:lnTo>
                    <a:pt x="0" y="909588"/>
                  </a:lnTo>
                  <a:lnTo>
                    <a:pt x="0" y="0"/>
                  </a:lnTo>
                  <a:close/>
                </a:path>
              </a:pathLst>
            </a:custGeom>
            <a:blipFill>
              <a:blip r:embed="rId3">
                <a:alphaModFix amt="19999"/>
              </a:blip>
              <a:stretch>
                <a:fillRect r="-82897"/>
              </a:stretch>
            </a:blipFill>
          </p:spPr>
        </p:sp>
      </p:grpSp>
      <p:grpSp>
        <p:nvGrpSpPr>
          <p:cNvPr id="17" name="Group 17"/>
          <p:cNvGrpSpPr/>
          <p:nvPr/>
        </p:nvGrpSpPr>
        <p:grpSpPr>
          <a:xfrm>
            <a:off x="-7412530" y="4875945"/>
            <a:ext cx="26757326" cy="2188638"/>
            <a:chOff x="0" y="0"/>
            <a:chExt cx="35676435" cy="2918184"/>
          </a:xfrm>
        </p:grpSpPr>
        <p:grpSp>
          <p:nvGrpSpPr>
            <p:cNvPr id="18" name="Group 18"/>
            <p:cNvGrpSpPr/>
            <p:nvPr/>
          </p:nvGrpSpPr>
          <p:grpSpPr>
            <a:xfrm>
              <a:off x="0" y="0"/>
              <a:ext cx="35676435" cy="2918184"/>
              <a:chOff x="0" y="0"/>
              <a:chExt cx="7047197" cy="576431"/>
            </a:xfrm>
          </p:grpSpPr>
          <p:sp>
            <p:nvSpPr>
              <p:cNvPr id="19" name="Freeform 19"/>
              <p:cNvSpPr/>
              <p:nvPr/>
            </p:nvSpPr>
            <p:spPr>
              <a:xfrm>
                <a:off x="0" y="0"/>
                <a:ext cx="7047197" cy="576431"/>
              </a:xfrm>
              <a:custGeom>
                <a:avLst/>
                <a:gdLst/>
                <a:ahLst/>
                <a:cxnLst/>
                <a:rect l="l" t="t" r="r" b="b"/>
                <a:pathLst>
                  <a:path w="7047197" h="576431">
                    <a:moveTo>
                      <a:pt x="0" y="0"/>
                    </a:moveTo>
                    <a:lnTo>
                      <a:pt x="7047197" y="0"/>
                    </a:lnTo>
                    <a:lnTo>
                      <a:pt x="7047197" y="576431"/>
                    </a:lnTo>
                    <a:lnTo>
                      <a:pt x="0" y="576431"/>
                    </a:lnTo>
                    <a:close/>
                  </a:path>
                </a:pathLst>
              </a:custGeom>
              <a:solidFill>
                <a:srgbClr val="000000">
                  <a:alpha val="36863"/>
                </a:srgbClr>
              </a:solidFill>
              <a:ln w="85725" cap="sq">
                <a:solidFill>
                  <a:srgbClr val="FFFFFF">
                    <a:alpha val="36863"/>
                  </a:srgbClr>
                </a:solidFill>
                <a:prstDash val="solid"/>
                <a:miter/>
              </a:ln>
            </p:spPr>
          </p:sp>
          <p:sp>
            <p:nvSpPr>
              <p:cNvPr id="20" name="TextBox 20"/>
              <p:cNvSpPr txBox="1"/>
              <p:nvPr/>
            </p:nvSpPr>
            <p:spPr>
              <a:xfrm>
                <a:off x="0" y="-28575"/>
                <a:ext cx="7047197" cy="605006"/>
              </a:xfrm>
              <a:prstGeom prst="rect">
                <a:avLst/>
              </a:prstGeom>
            </p:spPr>
            <p:txBody>
              <a:bodyPr lIns="50800" tIns="50800" rIns="50800" bIns="50800" rtlCol="0" anchor="ctr"/>
              <a:lstStyle/>
              <a:p>
                <a:pPr algn="ctr">
                  <a:lnSpc>
                    <a:spcPts val="2083"/>
                  </a:lnSpc>
                </a:pPr>
                <a:endParaRPr/>
              </a:p>
            </p:txBody>
          </p:sp>
        </p:grpSp>
        <p:grpSp>
          <p:nvGrpSpPr>
            <p:cNvPr id="21" name="Group 21"/>
            <p:cNvGrpSpPr/>
            <p:nvPr/>
          </p:nvGrpSpPr>
          <p:grpSpPr>
            <a:xfrm>
              <a:off x="11689272" y="345273"/>
              <a:ext cx="785741" cy="7857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850A2">
                  <a:alpha val="55686"/>
                </a:srgbClr>
              </a:soli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sp>
          <p:nvSpPr>
            <p:cNvPr id="24" name="TextBox 24"/>
            <p:cNvSpPr txBox="1"/>
            <p:nvPr/>
          </p:nvSpPr>
          <p:spPr>
            <a:xfrm>
              <a:off x="12944186" y="373848"/>
              <a:ext cx="11440702" cy="1444910"/>
            </a:xfrm>
            <a:prstGeom prst="rect">
              <a:avLst/>
            </a:prstGeom>
          </p:spPr>
          <p:txBody>
            <a:bodyPr lIns="0" tIns="0" rIns="0" bIns="0" rtlCol="0" anchor="t">
              <a:spAutoFit/>
            </a:bodyPr>
            <a:lstStyle/>
            <a:p>
              <a:pPr algn="l">
                <a:lnSpc>
                  <a:spcPts val="4233"/>
                </a:lnSpc>
              </a:pPr>
              <a:r>
                <a:rPr lang="en-US" sz="3779" b="1">
                  <a:solidFill>
                    <a:srgbClr val="FFFFFF"/>
                  </a:solidFill>
                  <a:latin typeface="Canva Sans Bold"/>
                  <a:ea typeface="Canva Sans Bold"/>
                  <a:cs typeface="Canva Sans Bold"/>
                  <a:sym typeface="Canva Sans Bold"/>
                </a:rPr>
                <a:t>An AI-Powered GitHub Repo Analyzer Web App</a:t>
              </a:r>
            </a:p>
          </p:txBody>
        </p:sp>
        <p:sp>
          <p:nvSpPr>
            <p:cNvPr id="25" name="TextBox 25"/>
            <p:cNvSpPr txBox="1"/>
            <p:nvPr/>
          </p:nvSpPr>
          <p:spPr>
            <a:xfrm>
              <a:off x="11941491" y="1941223"/>
              <a:ext cx="11353923" cy="664025"/>
            </a:xfrm>
            <a:prstGeom prst="rect">
              <a:avLst/>
            </a:prstGeom>
          </p:spPr>
          <p:txBody>
            <a:bodyPr lIns="0" tIns="0" rIns="0" bIns="0" rtlCol="0" anchor="t">
              <a:spAutoFit/>
            </a:bodyPr>
            <a:lstStyle/>
            <a:p>
              <a:pPr algn="ctr">
                <a:lnSpc>
                  <a:spcPts val="2083"/>
                </a:lnSpc>
                <a:spcBef>
                  <a:spcPct val="0"/>
                </a:spcBef>
              </a:pPr>
              <a:r>
                <a:rPr lang="en-US" sz="1488" b="1" spc="99">
                  <a:solidFill>
                    <a:srgbClr val="6B6B6B"/>
                  </a:solidFill>
                  <a:latin typeface="Open Sans Medium"/>
                  <a:ea typeface="Open Sans Medium"/>
                  <a:cs typeface="Open Sans Medium"/>
                  <a:sym typeface="Open Sans Medium"/>
                </a:rPr>
                <a:t>ALL THE CODE ARE CONTAIN IN A SINGLE PYTHON FILE (TO AVOID ANY MISCONCEPTION)</a:t>
              </a:r>
            </a:p>
          </p:txBody>
        </p:sp>
      </p:grpSp>
      <p:sp>
        <p:nvSpPr>
          <p:cNvPr id="26" name="Freeform 26"/>
          <p:cNvSpPr/>
          <p:nvPr/>
        </p:nvSpPr>
        <p:spPr>
          <a:xfrm>
            <a:off x="11309992" y="5010722"/>
            <a:ext cx="6978008" cy="3890240"/>
          </a:xfrm>
          <a:custGeom>
            <a:avLst/>
            <a:gdLst/>
            <a:ahLst/>
            <a:cxnLst/>
            <a:rect l="l" t="t" r="r" b="b"/>
            <a:pathLst>
              <a:path w="6978008" h="3890240">
                <a:moveTo>
                  <a:pt x="0" y="0"/>
                </a:moveTo>
                <a:lnTo>
                  <a:pt x="6978008" y="0"/>
                </a:lnTo>
                <a:lnTo>
                  <a:pt x="6978008" y="3890239"/>
                </a:lnTo>
                <a:lnTo>
                  <a:pt x="0" y="3890239"/>
                </a:lnTo>
                <a:lnTo>
                  <a:pt x="0" y="0"/>
                </a:lnTo>
                <a:close/>
              </a:path>
            </a:pathLst>
          </a:custGeom>
          <a:blipFill>
            <a:blip r:embed="rId4">
              <a:alphaModFix amt="98000"/>
            </a:blip>
            <a:stretch>
              <a:fillRect/>
            </a:stretch>
          </a:blipFill>
        </p:spPr>
      </p:sp>
      <p:sp>
        <p:nvSpPr>
          <p:cNvPr id="27" name="TextBox 27"/>
          <p:cNvSpPr txBox="1"/>
          <p:nvPr/>
        </p:nvSpPr>
        <p:spPr>
          <a:xfrm>
            <a:off x="15865519" y="9029768"/>
            <a:ext cx="2422481" cy="417704"/>
          </a:xfrm>
          <a:prstGeom prst="rect">
            <a:avLst/>
          </a:prstGeom>
        </p:spPr>
        <p:txBody>
          <a:bodyPr lIns="0" tIns="0" rIns="0" bIns="0" rtlCol="0" anchor="t">
            <a:spAutoFit/>
          </a:bodyPr>
          <a:lstStyle/>
          <a:p>
            <a:pPr algn="ctr">
              <a:lnSpc>
                <a:spcPts val="1654"/>
              </a:lnSpc>
            </a:pPr>
            <a:r>
              <a:rPr lang="en-US" sz="1181" spc="79">
                <a:solidFill>
                  <a:srgbClr val="F2F3F4"/>
                </a:solidFill>
                <a:latin typeface="Glacial Indifference"/>
                <a:ea typeface="Glacial Indifference"/>
                <a:cs typeface="Glacial Indifference"/>
                <a:sym typeface="Glacial Indifference"/>
              </a:rPr>
              <a:t>CREATED BY FABIO CANAVARRO</a:t>
            </a:r>
          </a:p>
          <a:p>
            <a:pPr algn="ctr">
              <a:lnSpc>
                <a:spcPts val="1654"/>
              </a:lnSpc>
              <a:spcBef>
                <a:spcPct val="0"/>
              </a:spcBef>
            </a:pPr>
            <a:r>
              <a:rPr lang="en-US" sz="1181" spc="79">
                <a:solidFill>
                  <a:srgbClr val="F2F3F4"/>
                </a:solidFill>
                <a:latin typeface="Glacial Indifference"/>
                <a:ea typeface="Glacial Indifference"/>
                <a:cs typeface="Glacial Indifference"/>
                <a:sym typeface="Glacial Indifference"/>
              </a:rPr>
              <a:t>FROM PRIME ONE SCHOOL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28377"/>
            <a:ext cx="18288000" cy="8555372"/>
            <a:chOff x="0" y="0"/>
            <a:chExt cx="4816593" cy="2253267"/>
          </a:xfrm>
        </p:grpSpPr>
        <p:sp>
          <p:nvSpPr>
            <p:cNvPr id="4" name="Freeform 4"/>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5" name="TextBox 5"/>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sp>
        <p:nvSpPr>
          <p:cNvPr id="6" name="Freeform 6"/>
          <p:cNvSpPr/>
          <p:nvPr/>
        </p:nvSpPr>
        <p:spPr>
          <a:xfrm>
            <a:off x="511108" y="924700"/>
            <a:ext cx="1804764" cy="1791639"/>
          </a:xfrm>
          <a:custGeom>
            <a:avLst/>
            <a:gdLst/>
            <a:ahLst/>
            <a:cxnLst/>
            <a:rect l="l" t="t" r="r" b="b"/>
            <a:pathLst>
              <a:path w="1804764" h="1791639">
                <a:moveTo>
                  <a:pt x="0" y="0"/>
                </a:moveTo>
                <a:lnTo>
                  <a:pt x="1804764" y="0"/>
                </a:lnTo>
                <a:lnTo>
                  <a:pt x="1804764" y="1791639"/>
                </a:lnTo>
                <a:lnTo>
                  <a:pt x="0" y="1791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233601" y="1388888"/>
            <a:ext cx="11413025" cy="1119792"/>
          </a:xfrm>
          <a:prstGeom prst="rect">
            <a:avLst/>
          </a:prstGeom>
        </p:spPr>
        <p:txBody>
          <a:bodyPr lIns="0" tIns="0" rIns="0" bIns="0" rtlCol="0" anchor="t">
            <a:spAutoFit/>
          </a:bodyPr>
          <a:lstStyle/>
          <a:p>
            <a:pPr algn="ctr">
              <a:lnSpc>
                <a:spcPts val="9155"/>
              </a:lnSpc>
              <a:spcBef>
                <a:spcPct val="0"/>
              </a:spcBef>
            </a:pPr>
            <a:r>
              <a:rPr lang="en-US" sz="6539" b="1">
                <a:solidFill>
                  <a:srgbClr val="FFFFFF"/>
                </a:solidFill>
                <a:latin typeface="Roca One Bold"/>
                <a:ea typeface="Roca One Bold"/>
                <a:cs typeface="Roca One Bold"/>
                <a:sym typeface="Roca One Bold"/>
              </a:rPr>
              <a:t>PROBLEM STATEMENT</a:t>
            </a:r>
          </a:p>
        </p:txBody>
      </p:sp>
      <p:sp>
        <p:nvSpPr>
          <p:cNvPr id="8" name="TextBox 8"/>
          <p:cNvSpPr txBox="1"/>
          <p:nvPr/>
        </p:nvSpPr>
        <p:spPr>
          <a:xfrm>
            <a:off x="3641374" y="3382629"/>
            <a:ext cx="11005253" cy="2777727"/>
          </a:xfrm>
          <a:prstGeom prst="rect">
            <a:avLst/>
          </a:prstGeom>
        </p:spPr>
        <p:txBody>
          <a:bodyPr lIns="0" tIns="0" rIns="0" bIns="0" rtlCol="0" anchor="t">
            <a:spAutoFit/>
          </a:bodyPr>
          <a:lstStyle/>
          <a:p>
            <a:pPr algn="just">
              <a:lnSpc>
                <a:spcPts val="3705"/>
              </a:lnSpc>
            </a:pPr>
            <a:r>
              <a:rPr lang="en-US" sz="2375" b="1" spc="30">
                <a:solidFill>
                  <a:srgbClr val="FFFFFF"/>
                </a:solidFill>
                <a:latin typeface="Open Sans Medium"/>
                <a:ea typeface="Open Sans Medium"/>
                <a:cs typeface="Open Sans Medium"/>
                <a:sym typeface="Open Sans Medium"/>
              </a:rPr>
              <a:t>       In the rapidly evolving landscape of technology, staying informed about the most significant trends is crucial for developers and consumers alike. However, the abundance of information and the dynamic nature of technological advancements make it challenging to accurately identify and track the most impactful trends.</a:t>
            </a:r>
          </a:p>
          <a:p>
            <a:pPr algn="just">
              <a:lnSpc>
                <a:spcPts val="3705"/>
              </a:lnSpc>
            </a:pPr>
            <a:endParaRPr lang="en-US" sz="2375" b="1" spc="30">
              <a:solidFill>
                <a:srgbClr val="FFFFFF"/>
              </a:solidFill>
              <a:latin typeface="Open Sans Medium"/>
              <a:ea typeface="Open Sans Medium"/>
              <a:cs typeface="Open Sans Medium"/>
              <a:sym typeface="Open Sans Medium"/>
            </a:endParaRPr>
          </a:p>
        </p:txBody>
      </p:sp>
      <p:grpSp>
        <p:nvGrpSpPr>
          <p:cNvPr id="9" name="Group 9"/>
          <p:cNvGrpSpPr/>
          <p:nvPr/>
        </p:nvGrpSpPr>
        <p:grpSpPr>
          <a:xfrm>
            <a:off x="0" y="-1561347"/>
            <a:ext cx="18288000" cy="8555372"/>
            <a:chOff x="0" y="0"/>
            <a:chExt cx="4816593" cy="2253267"/>
          </a:xfrm>
        </p:grpSpPr>
        <p:sp>
          <p:nvSpPr>
            <p:cNvPr id="10" name="Freeform 10"/>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11" name="TextBox 11"/>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sp>
        <p:nvSpPr>
          <p:cNvPr id="12" name="Freeform 12"/>
          <p:cNvSpPr/>
          <p:nvPr/>
        </p:nvSpPr>
        <p:spPr>
          <a:xfrm rot="183970">
            <a:off x="15833892" y="6994025"/>
            <a:ext cx="894487" cy="2068179"/>
          </a:xfrm>
          <a:custGeom>
            <a:avLst/>
            <a:gdLst/>
            <a:ahLst/>
            <a:cxnLst/>
            <a:rect l="l" t="t" r="r" b="b"/>
            <a:pathLst>
              <a:path w="894487" h="2068179">
                <a:moveTo>
                  <a:pt x="0" y="0"/>
                </a:moveTo>
                <a:lnTo>
                  <a:pt x="894487" y="0"/>
                </a:lnTo>
                <a:lnTo>
                  <a:pt x="894487" y="2068179"/>
                </a:lnTo>
                <a:lnTo>
                  <a:pt x="0" y="2068179"/>
                </a:lnTo>
                <a:lnTo>
                  <a:pt x="0" y="0"/>
                </a:lnTo>
                <a:close/>
              </a:path>
            </a:pathLst>
          </a:custGeom>
          <a:blipFill>
            <a:blip r:embed="rId5"/>
            <a:stretch>
              <a:fillRect/>
            </a:stretch>
          </a:blipFill>
        </p:spPr>
      </p:sp>
      <p:grpSp>
        <p:nvGrpSpPr>
          <p:cNvPr id="13" name="Group 13"/>
          <p:cNvGrpSpPr/>
          <p:nvPr/>
        </p:nvGrpSpPr>
        <p:grpSpPr>
          <a:xfrm>
            <a:off x="0" y="9084646"/>
            <a:ext cx="20493785" cy="1202354"/>
            <a:chOff x="0" y="0"/>
            <a:chExt cx="5397540" cy="316669"/>
          </a:xfrm>
        </p:grpSpPr>
        <p:sp>
          <p:nvSpPr>
            <p:cNvPr id="14" name="Freeform 14"/>
            <p:cNvSpPr/>
            <p:nvPr/>
          </p:nvSpPr>
          <p:spPr>
            <a:xfrm>
              <a:off x="0" y="0"/>
              <a:ext cx="5397540" cy="316669"/>
            </a:xfrm>
            <a:custGeom>
              <a:avLst/>
              <a:gdLst/>
              <a:ahLst/>
              <a:cxnLst/>
              <a:rect l="l" t="t" r="r" b="b"/>
              <a:pathLst>
                <a:path w="5397540" h="316669">
                  <a:moveTo>
                    <a:pt x="0" y="0"/>
                  </a:moveTo>
                  <a:lnTo>
                    <a:pt x="5397540" y="0"/>
                  </a:lnTo>
                  <a:lnTo>
                    <a:pt x="5397540" y="316669"/>
                  </a:lnTo>
                  <a:lnTo>
                    <a:pt x="0" y="316669"/>
                  </a:lnTo>
                  <a:close/>
                </a:path>
              </a:pathLst>
            </a:custGeom>
            <a:solidFill>
              <a:srgbClr val="FEFEFE">
                <a:alpha val="36863"/>
              </a:srgbClr>
            </a:solidFill>
            <a:ln w="85725" cap="sq">
              <a:solidFill>
                <a:srgbClr val="FFFFFF">
                  <a:alpha val="36863"/>
                </a:srgbClr>
              </a:solidFill>
              <a:prstDash val="solid"/>
              <a:miter/>
            </a:ln>
          </p:spPr>
        </p:sp>
        <p:sp>
          <p:nvSpPr>
            <p:cNvPr id="15" name="TextBox 15"/>
            <p:cNvSpPr txBox="1"/>
            <p:nvPr/>
          </p:nvSpPr>
          <p:spPr>
            <a:xfrm>
              <a:off x="0" y="-28575"/>
              <a:ext cx="5397540" cy="345244"/>
            </a:xfrm>
            <a:prstGeom prst="rect">
              <a:avLst/>
            </a:prstGeom>
          </p:spPr>
          <p:txBody>
            <a:bodyPr lIns="50800" tIns="50800" rIns="50800" bIns="50800" rtlCol="0" anchor="ctr"/>
            <a:lstStyle/>
            <a:p>
              <a:pPr algn="ctr">
                <a:lnSpc>
                  <a:spcPts val="2083"/>
                </a:lnSpc>
              </a:pPr>
              <a:endParaRPr/>
            </a:p>
          </p:txBody>
        </p:sp>
      </p:grpSp>
      <p:sp>
        <p:nvSpPr>
          <p:cNvPr id="16" name="Freeform 16"/>
          <p:cNvSpPr/>
          <p:nvPr/>
        </p:nvSpPr>
        <p:spPr>
          <a:xfrm>
            <a:off x="0" y="8898003"/>
            <a:ext cx="9841711" cy="1575641"/>
          </a:xfrm>
          <a:custGeom>
            <a:avLst/>
            <a:gdLst/>
            <a:ahLst/>
            <a:cxnLst/>
            <a:rect l="l" t="t" r="r" b="b"/>
            <a:pathLst>
              <a:path w="9841711" h="1575641">
                <a:moveTo>
                  <a:pt x="0" y="0"/>
                </a:moveTo>
                <a:lnTo>
                  <a:pt x="9841711" y="0"/>
                </a:lnTo>
                <a:lnTo>
                  <a:pt x="9841711" y="1575640"/>
                </a:lnTo>
                <a:lnTo>
                  <a:pt x="0" y="1575640"/>
                </a:lnTo>
                <a:lnTo>
                  <a:pt x="0" y="0"/>
                </a:lnTo>
                <a:close/>
              </a:path>
            </a:pathLst>
          </a:custGeom>
          <a:blipFill>
            <a:blip r:embed="rId6"/>
            <a:stretch>
              <a:fillRect r="-75450"/>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0315879" y="803816"/>
            <a:ext cx="6194926" cy="8647740"/>
          </a:xfrm>
          <a:custGeom>
            <a:avLst/>
            <a:gdLst/>
            <a:ahLst/>
            <a:cxnLst/>
            <a:rect l="l" t="t" r="r" b="b"/>
            <a:pathLst>
              <a:path w="6194926" h="8647740">
                <a:moveTo>
                  <a:pt x="0" y="0"/>
                </a:moveTo>
                <a:lnTo>
                  <a:pt x="6194927" y="0"/>
                </a:lnTo>
                <a:lnTo>
                  <a:pt x="6194927" y="8647739"/>
                </a:lnTo>
                <a:lnTo>
                  <a:pt x="0" y="86477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0863" y="0"/>
            <a:ext cx="18288000" cy="8555372"/>
            <a:chOff x="0" y="0"/>
            <a:chExt cx="4816593" cy="2253267"/>
          </a:xfrm>
        </p:grpSpPr>
        <p:sp>
          <p:nvSpPr>
            <p:cNvPr id="5" name="Freeform 5"/>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6" name="TextBox 6"/>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grpSp>
        <p:nvGrpSpPr>
          <p:cNvPr id="7" name="Group 7"/>
          <p:cNvGrpSpPr/>
          <p:nvPr/>
        </p:nvGrpSpPr>
        <p:grpSpPr>
          <a:xfrm>
            <a:off x="0" y="9461343"/>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2083"/>
                </a:lnSpc>
              </a:pPr>
              <a:endParaRPr/>
            </a:p>
          </p:txBody>
        </p:sp>
      </p:grpSp>
      <p:sp>
        <p:nvSpPr>
          <p:cNvPr id="10" name="Freeform 10"/>
          <p:cNvSpPr/>
          <p:nvPr/>
        </p:nvSpPr>
        <p:spPr>
          <a:xfrm>
            <a:off x="13601700" y="5493175"/>
            <a:ext cx="7315200" cy="724081"/>
          </a:xfrm>
          <a:custGeom>
            <a:avLst/>
            <a:gdLst/>
            <a:ahLst/>
            <a:cxnLst/>
            <a:rect l="l" t="t" r="r" b="b"/>
            <a:pathLst>
              <a:path w="7315200" h="724081">
                <a:moveTo>
                  <a:pt x="0" y="0"/>
                </a:moveTo>
                <a:lnTo>
                  <a:pt x="7315200" y="0"/>
                </a:lnTo>
                <a:lnTo>
                  <a:pt x="7315200" y="724081"/>
                </a:lnTo>
                <a:lnTo>
                  <a:pt x="0" y="724081"/>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sp>
      <p:sp>
        <p:nvSpPr>
          <p:cNvPr id="11" name="Freeform 11"/>
          <p:cNvSpPr/>
          <p:nvPr/>
        </p:nvSpPr>
        <p:spPr>
          <a:xfrm rot="-2247934">
            <a:off x="17590991" y="8212925"/>
            <a:ext cx="1801754" cy="1701588"/>
          </a:xfrm>
          <a:custGeom>
            <a:avLst/>
            <a:gdLst/>
            <a:ahLst/>
            <a:cxnLst/>
            <a:rect l="l" t="t" r="r" b="b"/>
            <a:pathLst>
              <a:path w="1801754" h="1701588">
                <a:moveTo>
                  <a:pt x="0" y="0"/>
                </a:moveTo>
                <a:lnTo>
                  <a:pt x="1801754" y="0"/>
                </a:lnTo>
                <a:lnTo>
                  <a:pt x="1801754" y="1701588"/>
                </a:lnTo>
                <a:lnTo>
                  <a:pt x="0" y="1701588"/>
                </a:lnTo>
                <a:lnTo>
                  <a:pt x="0" y="0"/>
                </a:lnTo>
                <a:close/>
              </a:path>
            </a:pathLst>
          </a:custGeom>
          <a:blipFill>
            <a:blip r:embed="rId7"/>
            <a:stretch>
              <a:fillRect r="-81616"/>
            </a:stretch>
          </a:blipFill>
        </p:spPr>
      </p:sp>
      <p:sp>
        <p:nvSpPr>
          <p:cNvPr id="12" name="TextBox 12"/>
          <p:cNvSpPr txBox="1"/>
          <p:nvPr/>
        </p:nvSpPr>
        <p:spPr>
          <a:xfrm>
            <a:off x="2324928" y="1294729"/>
            <a:ext cx="5064924" cy="1950230"/>
          </a:xfrm>
          <a:prstGeom prst="rect">
            <a:avLst/>
          </a:prstGeom>
        </p:spPr>
        <p:txBody>
          <a:bodyPr lIns="0" tIns="0" rIns="0" bIns="0" rtlCol="0" anchor="t">
            <a:spAutoFit/>
          </a:bodyPr>
          <a:lstStyle/>
          <a:p>
            <a:pPr algn="l">
              <a:lnSpc>
                <a:spcPts val="7716"/>
              </a:lnSpc>
            </a:pPr>
            <a:r>
              <a:rPr lang="en-US" sz="6539" b="1">
                <a:solidFill>
                  <a:srgbClr val="FEFEFE"/>
                </a:solidFill>
                <a:latin typeface="Montserrat Heavy"/>
                <a:ea typeface="Montserrat Heavy"/>
                <a:cs typeface="Montserrat Heavy"/>
                <a:sym typeface="Montserrat Heavy"/>
              </a:rPr>
              <a:t>OUR SOLUTION</a:t>
            </a:r>
          </a:p>
        </p:txBody>
      </p:sp>
      <p:grpSp>
        <p:nvGrpSpPr>
          <p:cNvPr id="13" name="Group 13"/>
          <p:cNvGrpSpPr/>
          <p:nvPr/>
        </p:nvGrpSpPr>
        <p:grpSpPr>
          <a:xfrm>
            <a:off x="0" y="-1188891"/>
            <a:ext cx="18288000" cy="8555372"/>
            <a:chOff x="0" y="0"/>
            <a:chExt cx="4816593" cy="2253267"/>
          </a:xfrm>
        </p:grpSpPr>
        <p:sp>
          <p:nvSpPr>
            <p:cNvPr id="14" name="Freeform 14"/>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15" name="TextBox 15"/>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sp>
        <p:nvSpPr>
          <p:cNvPr id="16" name="TextBox 16"/>
          <p:cNvSpPr txBox="1"/>
          <p:nvPr/>
        </p:nvSpPr>
        <p:spPr>
          <a:xfrm>
            <a:off x="1192522" y="4239586"/>
            <a:ext cx="8193768" cy="2649840"/>
          </a:xfrm>
          <a:prstGeom prst="rect">
            <a:avLst/>
          </a:prstGeom>
        </p:spPr>
        <p:txBody>
          <a:bodyPr lIns="0" tIns="0" rIns="0" bIns="0" rtlCol="0" anchor="t">
            <a:spAutoFit/>
          </a:bodyPr>
          <a:lstStyle/>
          <a:p>
            <a:pPr algn="just">
              <a:lnSpc>
                <a:spcPts val="3045"/>
              </a:lnSpc>
              <a:spcBef>
                <a:spcPct val="0"/>
              </a:spcBef>
            </a:pPr>
            <a:r>
              <a:rPr lang="en-US" sz="2175" b="1">
                <a:solidFill>
                  <a:srgbClr val="FFFFFF"/>
                </a:solidFill>
                <a:latin typeface="Montserrat Medium"/>
                <a:ea typeface="Montserrat Medium"/>
                <a:cs typeface="Montserrat Medium"/>
                <a:sym typeface="Montserrat Medium"/>
              </a:rPr>
              <a:t>By leveraging web scraping, data analysis techniques, and natural language processing, your code can efficiently extract relevant information from a large number of repositories and generate informative summaries. This enables developers and consumers to stay up-to-date with the latest trends in the software development landscape without the need for manual analysis.</a:t>
            </a:r>
          </a:p>
        </p:txBody>
      </p:sp>
      <p:grpSp>
        <p:nvGrpSpPr>
          <p:cNvPr id="17" name="Group 17"/>
          <p:cNvGrpSpPr/>
          <p:nvPr/>
        </p:nvGrpSpPr>
        <p:grpSpPr>
          <a:xfrm>
            <a:off x="0" y="9461343"/>
            <a:ext cx="18288000" cy="3086100"/>
            <a:chOff x="0" y="0"/>
            <a:chExt cx="4816593" cy="812800"/>
          </a:xfrm>
        </p:grpSpPr>
        <p:sp>
          <p:nvSpPr>
            <p:cNvPr id="18" name="Freeform 1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id="19" name="TextBox 19"/>
            <p:cNvSpPr txBox="1"/>
            <p:nvPr/>
          </p:nvSpPr>
          <p:spPr>
            <a:xfrm>
              <a:off x="0" y="-28575"/>
              <a:ext cx="4816593" cy="841375"/>
            </a:xfrm>
            <a:prstGeom prst="rect">
              <a:avLst/>
            </a:prstGeom>
          </p:spPr>
          <p:txBody>
            <a:bodyPr lIns="50800" tIns="50800" rIns="50800" bIns="50800" rtlCol="0" anchor="ctr"/>
            <a:lstStyle/>
            <a:p>
              <a:pPr algn="ctr">
                <a:lnSpc>
                  <a:spcPts val="2083"/>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3" name="Group 3"/>
          <p:cNvGrpSpPr/>
          <p:nvPr/>
        </p:nvGrpSpPr>
        <p:grpSpPr>
          <a:xfrm>
            <a:off x="0" y="0"/>
            <a:ext cx="18288000" cy="8555372"/>
            <a:chOff x="0" y="0"/>
            <a:chExt cx="4816593" cy="2253267"/>
          </a:xfrm>
        </p:grpSpPr>
        <p:sp>
          <p:nvSpPr>
            <p:cNvPr id="4" name="Freeform 4"/>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5" name="TextBox 5"/>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sp>
        <p:nvSpPr>
          <p:cNvPr id="6" name="TextBox 6"/>
          <p:cNvSpPr txBox="1"/>
          <p:nvPr/>
        </p:nvSpPr>
        <p:spPr>
          <a:xfrm>
            <a:off x="2051935" y="865787"/>
            <a:ext cx="13698261" cy="978657"/>
          </a:xfrm>
          <a:prstGeom prst="rect">
            <a:avLst/>
          </a:prstGeom>
        </p:spPr>
        <p:txBody>
          <a:bodyPr lIns="0" tIns="0" rIns="0" bIns="0" rtlCol="0" anchor="t">
            <a:spAutoFit/>
          </a:bodyPr>
          <a:lstStyle/>
          <a:p>
            <a:pPr algn="ctr">
              <a:lnSpc>
                <a:spcPts val="7716"/>
              </a:lnSpc>
            </a:pPr>
            <a:r>
              <a:rPr lang="en-US" sz="6539" b="1">
                <a:solidFill>
                  <a:srgbClr val="FEFEFE"/>
                </a:solidFill>
                <a:latin typeface="Montserrat Heavy"/>
                <a:ea typeface="Montserrat Heavy"/>
                <a:cs typeface="Montserrat Heavy"/>
                <a:sym typeface="Montserrat Heavy"/>
              </a:rPr>
              <a:t>HOW DOES IT WORK?</a:t>
            </a:r>
          </a:p>
        </p:txBody>
      </p:sp>
      <p:pic>
        <p:nvPicPr>
          <p:cNvPr id="7" name="EnhancedHowItWorks">
            <a:hlinkClick r:id="" action="ppaction://media"/>
            <a:extLst>
              <a:ext uri="{FF2B5EF4-FFF2-40B4-BE49-F238E27FC236}">
                <a16:creationId xmlns:a16="http://schemas.microsoft.com/office/drawing/2014/main" id="{3138842B-0DF8-8678-79AC-00C3C51C2D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06409" y="2247900"/>
            <a:ext cx="12875182" cy="72366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8555372"/>
            <a:chOff x="0" y="0"/>
            <a:chExt cx="4816593" cy="2253267"/>
          </a:xfrm>
        </p:grpSpPr>
        <p:sp>
          <p:nvSpPr>
            <p:cNvPr id="4" name="Freeform 4"/>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5" name="TextBox 5"/>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grpSp>
        <p:nvGrpSpPr>
          <p:cNvPr id="6" name="Group 6"/>
          <p:cNvGrpSpPr/>
          <p:nvPr/>
        </p:nvGrpSpPr>
        <p:grpSpPr>
          <a:xfrm>
            <a:off x="0" y="9461343"/>
            <a:ext cx="18288000" cy="3086100"/>
            <a:chOff x="0" y="0"/>
            <a:chExt cx="4816593" cy="812800"/>
          </a:xfrm>
        </p:grpSpPr>
        <p:sp>
          <p:nvSpPr>
            <p:cNvPr id="7" name="Freeform 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id="8" name="TextBox 8"/>
            <p:cNvSpPr txBox="1"/>
            <p:nvPr/>
          </p:nvSpPr>
          <p:spPr>
            <a:xfrm>
              <a:off x="0" y="-28575"/>
              <a:ext cx="4816593" cy="841375"/>
            </a:xfrm>
            <a:prstGeom prst="rect">
              <a:avLst/>
            </a:prstGeom>
          </p:spPr>
          <p:txBody>
            <a:bodyPr lIns="50800" tIns="50800" rIns="50800" bIns="50800" rtlCol="0" anchor="ctr"/>
            <a:lstStyle/>
            <a:p>
              <a:pPr algn="ctr">
                <a:lnSpc>
                  <a:spcPts val="2083"/>
                </a:lnSpc>
              </a:pPr>
              <a:endParaRPr/>
            </a:p>
          </p:txBody>
        </p:sp>
      </p:grpSp>
      <p:grpSp>
        <p:nvGrpSpPr>
          <p:cNvPr id="9" name="Group 9"/>
          <p:cNvGrpSpPr/>
          <p:nvPr/>
        </p:nvGrpSpPr>
        <p:grpSpPr>
          <a:xfrm>
            <a:off x="1028700" y="5078384"/>
            <a:ext cx="2481538" cy="24815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4F4F4"/>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sp>
        <p:nvSpPr>
          <p:cNvPr id="12" name="TextBox 12"/>
          <p:cNvSpPr txBox="1"/>
          <p:nvPr/>
        </p:nvSpPr>
        <p:spPr>
          <a:xfrm>
            <a:off x="3510238" y="1114452"/>
            <a:ext cx="12077193" cy="1119792"/>
          </a:xfrm>
          <a:prstGeom prst="rect">
            <a:avLst/>
          </a:prstGeom>
        </p:spPr>
        <p:txBody>
          <a:bodyPr lIns="0" tIns="0" rIns="0" bIns="0" rtlCol="0" anchor="t">
            <a:spAutoFit/>
          </a:bodyPr>
          <a:lstStyle/>
          <a:p>
            <a:pPr algn="ctr">
              <a:lnSpc>
                <a:spcPts val="9155"/>
              </a:lnSpc>
              <a:spcBef>
                <a:spcPct val="0"/>
              </a:spcBef>
            </a:pPr>
            <a:r>
              <a:rPr lang="en-US" sz="6539" b="1">
                <a:solidFill>
                  <a:srgbClr val="FFFFFF"/>
                </a:solidFill>
                <a:latin typeface="Montserrat Heavy"/>
                <a:ea typeface="Montserrat Heavy"/>
                <a:cs typeface="Montserrat Heavy"/>
                <a:sym typeface="Montserrat Heavy"/>
              </a:rPr>
              <a:t>NOTABLE SIDE FEATURES</a:t>
            </a:r>
          </a:p>
        </p:txBody>
      </p:sp>
      <p:grpSp>
        <p:nvGrpSpPr>
          <p:cNvPr id="13" name="Group 13"/>
          <p:cNvGrpSpPr/>
          <p:nvPr/>
        </p:nvGrpSpPr>
        <p:grpSpPr>
          <a:xfrm>
            <a:off x="4518492" y="5078384"/>
            <a:ext cx="2481538" cy="24815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4F4F4"/>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grpSp>
        <p:nvGrpSpPr>
          <p:cNvPr id="16" name="Group 16"/>
          <p:cNvGrpSpPr/>
          <p:nvPr/>
        </p:nvGrpSpPr>
        <p:grpSpPr>
          <a:xfrm>
            <a:off x="7998760" y="5078384"/>
            <a:ext cx="2481538" cy="24815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4F4F4"/>
              </a:solidFill>
              <a:prstDash val="solid"/>
              <a:miter/>
            </a:ln>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sp>
        <p:nvSpPr>
          <p:cNvPr id="19" name="AutoShape 19"/>
          <p:cNvSpPr/>
          <p:nvPr/>
        </p:nvSpPr>
        <p:spPr>
          <a:xfrm>
            <a:off x="3416342" y="6300103"/>
            <a:ext cx="1133448" cy="0"/>
          </a:xfrm>
          <a:prstGeom prst="line">
            <a:avLst/>
          </a:prstGeom>
          <a:ln w="38100" cap="flat">
            <a:solidFill>
              <a:srgbClr val="FFFFFF"/>
            </a:solidFill>
            <a:prstDash val="solid"/>
            <a:headEnd type="oval" w="lg" len="lg"/>
            <a:tailEnd type="oval" w="lg" len="lg"/>
          </a:ln>
        </p:spPr>
      </p:sp>
      <p:sp>
        <p:nvSpPr>
          <p:cNvPr id="20" name="AutoShape 20"/>
          <p:cNvSpPr/>
          <p:nvPr/>
        </p:nvSpPr>
        <p:spPr>
          <a:xfrm>
            <a:off x="6903412" y="6300103"/>
            <a:ext cx="1133448" cy="0"/>
          </a:xfrm>
          <a:prstGeom prst="line">
            <a:avLst/>
          </a:prstGeom>
          <a:ln w="38100" cap="flat">
            <a:solidFill>
              <a:srgbClr val="FFFFFF"/>
            </a:solidFill>
            <a:prstDash val="solid"/>
            <a:headEnd type="oval" w="lg" len="lg"/>
            <a:tailEnd type="oval" w="lg" len="lg"/>
          </a:ln>
        </p:spPr>
      </p:sp>
      <p:grpSp>
        <p:nvGrpSpPr>
          <p:cNvPr id="21" name="Group 21"/>
          <p:cNvGrpSpPr/>
          <p:nvPr/>
        </p:nvGrpSpPr>
        <p:grpSpPr>
          <a:xfrm>
            <a:off x="11491685" y="5143500"/>
            <a:ext cx="2481538" cy="248153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4F4F4"/>
              </a:solidFill>
              <a:prstDash val="solid"/>
              <a:miter/>
            </a:ln>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grpSp>
        <p:nvGrpSpPr>
          <p:cNvPr id="24" name="Group 24"/>
          <p:cNvGrpSpPr/>
          <p:nvPr/>
        </p:nvGrpSpPr>
        <p:grpSpPr>
          <a:xfrm>
            <a:off x="14971953" y="5078384"/>
            <a:ext cx="2481538" cy="248153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4F4F4"/>
              </a:solidFill>
              <a:prstDash val="solid"/>
              <a:miter/>
            </a:ln>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sp>
        <p:nvSpPr>
          <p:cNvPr id="27" name="AutoShape 27"/>
          <p:cNvSpPr/>
          <p:nvPr/>
        </p:nvSpPr>
        <p:spPr>
          <a:xfrm>
            <a:off x="10389535" y="6300103"/>
            <a:ext cx="1133448" cy="0"/>
          </a:xfrm>
          <a:prstGeom prst="line">
            <a:avLst/>
          </a:prstGeom>
          <a:ln w="38100" cap="flat">
            <a:solidFill>
              <a:srgbClr val="FFFFFF"/>
            </a:solidFill>
            <a:prstDash val="solid"/>
            <a:headEnd type="oval" w="lg" len="lg"/>
            <a:tailEnd type="oval" w="lg" len="lg"/>
          </a:ln>
        </p:spPr>
      </p:sp>
      <p:sp>
        <p:nvSpPr>
          <p:cNvPr id="28" name="AutoShape 28"/>
          <p:cNvSpPr/>
          <p:nvPr/>
        </p:nvSpPr>
        <p:spPr>
          <a:xfrm>
            <a:off x="13876605" y="6300103"/>
            <a:ext cx="1133448" cy="0"/>
          </a:xfrm>
          <a:prstGeom prst="line">
            <a:avLst/>
          </a:prstGeom>
          <a:ln w="38100" cap="flat">
            <a:solidFill>
              <a:srgbClr val="FFFFFF"/>
            </a:solidFill>
            <a:prstDash val="solid"/>
            <a:headEnd type="oval" w="lg" len="lg"/>
            <a:tailEnd type="oval" w="lg" len="lg"/>
          </a:ln>
        </p:spPr>
      </p:sp>
      <p:sp>
        <p:nvSpPr>
          <p:cNvPr id="29" name="TextBox 29"/>
          <p:cNvSpPr txBox="1"/>
          <p:nvPr/>
        </p:nvSpPr>
        <p:spPr>
          <a:xfrm>
            <a:off x="3758778" y="2605719"/>
            <a:ext cx="10976397" cy="835098"/>
          </a:xfrm>
          <a:prstGeom prst="rect">
            <a:avLst/>
          </a:prstGeom>
        </p:spPr>
        <p:txBody>
          <a:bodyPr lIns="0" tIns="0" rIns="0" bIns="0" rtlCol="0" anchor="t">
            <a:spAutoFit/>
          </a:bodyPr>
          <a:lstStyle/>
          <a:p>
            <a:pPr algn="ctr">
              <a:lnSpc>
                <a:spcPts val="3325"/>
              </a:lnSpc>
              <a:spcBef>
                <a:spcPct val="0"/>
              </a:spcBef>
            </a:pPr>
            <a:r>
              <a:rPr lang="en-US" sz="2375" b="1">
                <a:solidFill>
                  <a:srgbClr val="FFFFFF"/>
                </a:solidFill>
                <a:latin typeface="Montserrat Medium"/>
                <a:ea typeface="Montserrat Medium"/>
                <a:cs typeface="Montserrat Medium"/>
                <a:sym typeface="Montserrat Medium"/>
              </a:rPr>
              <a:t>The program has a few notable main side features aside from its main features:</a:t>
            </a:r>
          </a:p>
        </p:txBody>
      </p:sp>
      <p:sp>
        <p:nvSpPr>
          <p:cNvPr id="30" name="TextBox 30"/>
          <p:cNvSpPr txBox="1"/>
          <p:nvPr/>
        </p:nvSpPr>
        <p:spPr>
          <a:xfrm>
            <a:off x="4376535" y="5942133"/>
            <a:ext cx="2765453" cy="668314"/>
          </a:xfrm>
          <a:prstGeom prst="rect">
            <a:avLst/>
          </a:prstGeom>
        </p:spPr>
        <p:txBody>
          <a:bodyPr lIns="0" tIns="0" rIns="0" bIns="0" rtlCol="0" anchor="t">
            <a:spAutoFit/>
          </a:bodyPr>
          <a:lstStyle/>
          <a:p>
            <a:pPr algn="ctr">
              <a:lnSpc>
                <a:spcPts val="2717"/>
              </a:lnSpc>
              <a:spcBef>
                <a:spcPct val="0"/>
              </a:spcBef>
            </a:pPr>
            <a:r>
              <a:rPr lang="en-US" sz="1941" b="1">
                <a:solidFill>
                  <a:srgbClr val="FFFFFF"/>
                </a:solidFill>
                <a:latin typeface="Montserrat Medium"/>
                <a:ea typeface="Montserrat Medium"/>
                <a:cs typeface="Montserrat Medium"/>
                <a:sym typeface="Montserrat Medium"/>
              </a:rPr>
              <a:t>AI-GENERATED INSIGHTS</a:t>
            </a:r>
          </a:p>
        </p:txBody>
      </p:sp>
      <p:sp>
        <p:nvSpPr>
          <p:cNvPr id="31" name="TextBox 31"/>
          <p:cNvSpPr txBox="1"/>
          <p:nvPr/>
        </p:nvSpPr>
        <p:spPr>
          <a:xfrm rot="60000">
            <a:off x="8255635" y="5560645"/>
            <a:ext cx="1983180" cy="1531875"/>
          </a:xfrm>
          <a:prstGeom prst="rect">
            <a:avLst/>
          </a:prstGeom>
        </p:spPr>
        <p:txBody>
          <a:bodyPr lIns="0" tIns="0" rIns="0" bIns="0" rtlCol="0" anchor="t">
            <a:spAutoFit/>
          </a:bodyPr>
          <a:lstStyle/>
          <a:p>
            <a:pPr algn="ctr">
              <a:lnSpc>
                <a:spcPts val="2064"/>
              </a:lnSpc>
            </a:pPr>
            <a:r>
              <a:rPr lang="en-US" sz="1474" b="1">
                <a:solidFill>
                  <a:srgbClr val="FFFFFF"/>
                </a:solidFill>
                <a:latin typeface="Montserrat Medium"/>
                <a:ea typeface="Montserrat Medium"/>
                <a:cs typeface="Montserrat Medium"/>
                <a:sym typeface="Montserrat Medium"/>
              </a:rPr>
              <a:t>SORTABLE AND INTERACTIVE DATA VISUALIZATION ELEMENTS (CHARTS AND TABLE)</a:t>
            </a:r>
          </a:p>
          <a:p>
            <a:pPr algn="ctr">
              <a:lnSpc>
                <a:spcPts val="2064"/>
              </a:lnSpc>
              <a:spcBef>
                <a:spcPct val="0"/>
              </a:spcBef>
            </a:pPr>
            <a:endParaRPr lang="en-US" sz="1474" b="1">
              <a:solidFill>
                <a:srgbClr val="FFFFFF"/>
              </a:solidFill>
              <a:latin typeface="Montserrat Medium"/>
              <a:ea typeface="Montserrat Medium"/>
              <a:cs typeface="Montserrat Medium"/>
              <a:sym typeface="Montserrat Medium"/>
            </a:endParaRPr>
          </a:p>
        </p:txBody>
      </p:sp>
      <p:grpSp>
        <p:nvGrpSpPr>
          <p:cNvPr id="32" name="Group 32"/>
          <p:cNvGrpSpPr/>
          <p:nvPr/>
        </p:nvGrpSpPr>
        <p:grpSpPr>
          <a:xfrm>
            <a:off x="1985923" y="4794838"/>
            <a:ext cx="567092" cy="56709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F4F4F4"/>
              </a:solidFill>
              <a:prstDash val="solid"/>
              <a:miter/>
            </a:ln>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grpSp>
        <p:nvGrpSpPr>
          <p:cNvPr id="35" name="Group 35"/>
          <p:cNvGrpSpPr/>
          <p:nvPr/>
        </p:nvGrpSpPr>
        <p:grpSpPr>
          <a:xfrm>
            <a:off x="5475716" y="4859954"/>
            <a:ext cx="567092" cy="56709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33A"/>
            </a:solidFill>
            <a:ln w="19050" cap="sq">
              <a:solidFill>
                <a:srgbClr val="F4F4F4"/>
              </a:solidFill>
              <a:prstDash val="solid"/>
              <a:miter/>
            </a:ln>
          </p:spPr>
        </p:sp>
        <p:sp>
          <p:nvSpPr>
            <p:cNvPr id="37" name="TextBox 37"/>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grpSp>
        <p:nvGrpSpPr>
          <p:cNvPr id="38" name="Group 38"/>
          <p:cNvGrpSpPr/>
          <p:nvPr/>
        </p:nvGrpSpPr>
        <p:grpSpPr>
          <a:xfrm>
            <a:off x="8963430" y="4859954"/>
            <a:ext cx="567092" cy="56709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E66"/>
            </a:solidFill>
            <a:ln w="19050" cap="sq">
              <a:solidFill>
                <a:srgbClr val="F4F4F4"/>
              </a:solidFill>
              <a:prstDash val="solid"/>
              <a:miter/>
            </a:ln>
          </p:spPr>
        </p:sp>
        <p:sp>
          <p:nvSpPr>
            <p:cNvPr id="40" name="TextBox 40"/>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grpSp>
        <p:nvGrpSpPr>
          <p:cNvPr id="41" name="Group 41"/>
          <p:cNvGrpSpPr/>
          <p:nvPr/>
        </p:nvGrpSpPr>
        <p:grpSpPr>
          <a:xfrm>
            <a:off x="12453223" y="4925070"/>
            <a:ext cx="567092" cy="56709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B6B6B"/>
            </a:solidFill>
            <a:ln w="19050" cap="sq">
              <a:solidFill>
                <a:srgbClr val="F4F4F4"/>
              </a:solidFill>
              <a:prstDash val="solid"/>
              <a:miter/>
            </a:ln>
          </p:spPr>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grpSp>
        <p:nvGrpSpPr>
          <p:cNvPr id="44" name="Group 44"/>
          <p:cNvGrpSpPr/>
          <p:nvPr/>
        </p:nvGrpSpPr>
        <p:grpSpPr>
          <a:xfrm>
            <a:off x="15954423" y="4859954"/>
            <a:ext cx="567092" cy="56709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8D8D"/>
            </a:solidFill>
            <a:ln w="19050" cap="sq">
              <a:solidFill>
                <a:srgbClr val="F4F4F4"/>
              </a:solidFill>
              <a:prstDash val="solid"/>
              <a:miter/>
            </a:ln>
          </p:spPr>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083"/>
                </a:lnSpc>
              </a:pPr>
              <a:endParaRPr/>
            </a:p>
          </p:txBody>
        </p:sp>
      </p:grpSp>
      <p:sp>
        <p:nvSpPr>
          <p:cNvPr id="47" name="TextBox 47"/>
          <p:cNvSpPr txBox="1"/>
          <p:nvPr/>
        </p:nvSpPr>
        <p:spPr>
          <a:xfrm>
            <a:off x="11577015" y="5751497"/>
            <a:ext cx="2310880" cy="1097211"/>
          </a:xfrm>
          <a:prstGeom prst="rect">
            <a:avLst/>
          </a:prstGeom>
        </p:spPr>
        <p:txBody>
          <a:bodyPr lIns="0" tIns="0" rIns="0" bIns="0" rtlCol="0" anchor="t">
            <a:spAutoFit/>
          </a:bodyPr>
          <a:lstStyle/>
          <a:p>
            <a:pPr algn="ctr">
              <a:lnSpc>
                <a:spcPts val="2209"/>
              </a:lnSpc>
            </a:pPr>
            <a:r>
              <a:rPr lang="en-US" sz="1578" b="1">
                <a:solidFill>
                  <a:srgbClr val="FFFFFF"/>
                </a:solidFill>
                <a:latin typeface="Montserrat Medium"/>
                <a:ea typeface="Montserrat Medium"/>
                <a:cs typeface="Montserrat Medium"/>
                <a:sym typeface="Montserrat Medium"/>
              </a:rPr>
              <a:t>WEB UI WITH A SLEEK DESIGN FOR MORE ACCESSIBILITY</a:t>
            </a:r>
          </a:p>
          <a:p>
            <a:pPr algn="ctr">
              <a:lnSpc>
                <a:spcPts val="2209"/>
              </a:lnSpc>
              <a:spcBef>
                <a:spcPct val="0"/>
              </a:spcBef>
            </a:pPr>
            <a:endParaRPr lang="en-US" sz="1578" b="1">
              <a:solidFill>
                <a:srgbClr val="FFFFFF"/>
              </a:solidFill>
              <a:latin typeface="Montserrat Medium"/>
              <a:ea typeface="Montserrat Medium"/>
              <a:cs typeface="Montserrat Medium"/>
              <a:sym typeface="Montserrat Medium"/>
            </a:endParaRPr>
          </a:p>
        </p:txBody>
      </p:sp>
      <p:sp>
        <p:nvSpPr>
          <p:cNvPr id="48" name="TextBox 48"/>
          <p:cNvSpPr txBox="1"/>
          <p:nvPr/>
        </p:nvSpPr>
        <p:spPr>
          <a:xfrm>
            <a:off x="15226635" y="5706237"/>
            <a:ext cx="2022668" cy="1197258"/>
          </a:xfrm>
          <a:prstGeom prst="rect">
            <a:avLst/>
          </a:prstGeom>
        </p:spPr>
        <p:txBody>
          <a:bodyPr lIns="0" tIns="0" rIns="0" bIns="0" rtlCol="0" anchor="t">
            <a:spAutoFit/>
          </a:bodyPr>
          <a:lstStyle/>
          <a:p>
            <a:pPr algn="ctr">
              <a:lnSpc>
                <a:spcPts val="1935"/>
              </a:lnSpc>
            </a:pPr>
            <a:r>
              <a:rPr lang="en-US" sz="1382" b="1">
                <a:solidFill>
                  <a:srgbClr val="FFFFFF"/>
                </a:solidFill>
                <a:latin typeface="Montserrat Medium"/>
                <a:ea typeface="Montserrat Medium"/>
                <a:cs typeface="Montserrat Medium"/>
                <a:sym typeface="Montserrat Medium"/>
              </a:rPr>
              <a:t>DYNAMIC LOADING (TO REDUCE THE COMPUTATIONAL COST)</a:t>
            </a:r>
          </a:p>
          <a:p>
            <a:pPr algn="ctr">
              <a:lnSpc>
                <a:spcPts val="1935"/>
              </a:lnSpc>
              <a:spcBef>
                <a:spcPct val="0"/>
              </a:spcBef>
            </a:pPr>
            <a:endParaRPr lang="en-US" sz="1382" b="1">
              <a:solidFill>
                <a:srgbClr val="FFFFFF"/>
              </a:solidFill>
              <a:latin typeface="Montserrat Medium"/>
              <a:ea typeface="Montserrat Medium"/>
              <a:cs typeface="Montserrat Medium"/>
              <a:sym typeface="Montserrat Medium"/>
            </a:endParaRPr>
          </a:p>
        </p:txBody>
      </p:sp>
      <p:sp>
        <p:nvSpPr>
          <p:cNvPr id="49" name="TextBox 49"/>
          <p:cNvSpPr txBox="1"/>
          <p:nvPr/>
        </p:nvSpPr>
        <p:spPr>
          <a:xfrm>
            <a:off x="2740036" y="8082238"/>
            <a:ext cx="13280662" cy="347330"/>
          </a:xfrm>
          <a:prstGeom prst="rect">
            <a:avLst/>
          </a:prstGeom>
        </p:spPr>
        <p:txBody>
          <a:bodyPr lIns="0" tIns="0" rIns="0" bIns="0" rtlCol="0" anchor="t">
            <a:spAutoFit/>
          </a:bodyPr>
          <a:lstStyle/>
          <a:p>
            <a:pPr algn="ctr">
              <a:lnSpc>
                <a:spcPts val="2905"/>
              </a:lnSpc>
              <a:spcBef>
                <a:spcPct val="0"/>
              </a:spcBef>
            </a:pPr>
            <a:r>
              <a:rPr lang="en-US" sz="2075" b="1" i="1">
                <a:solidFill>
                  <a:srgbClr val="FFFFFF"/>
                </a:solidFill>
                <a:latin typeface="Montserrat Medium Italics"/>
                <a:ea typeface="Montserrat Medium Italics"/>
                <a:cs typeface="Montserrat Medium Italics"/>
                <a:sym typeface="Montserrat Medium Italics"/>
              </a:rPr>
              <a:t>Each product is designed to enhance business performance, security, and agility.</a:t>
            </a:r>
          </a:p>
        </p:txBody>
      </p:sp>
      <p:sp>
        <p:nvSpPr>
          <p:cNvPr id="50" name="TextBox 50"/>
          <p:cNvSpPr txBox="1"/>
          <p:nvPr/>
        </p:nvSpPr>
        <p:spPr>
          <a:xfrm>
            <a:off x="1257101" y="5687665"/>
            <a:ext cx="2024735" cy="1234402"/>
          </a:xfrm>
          <a:prstGeom prst="rect">
            <a:avLst/>
          </a:prstGeom>
        </p:spPr>
        <p:txBody>
          <a:bodyPr lIns="0" tIns="0" rIns="0" bIns="0" rtlCol="0" anchor="t">
            <a:spAutoFit/>
          </a:bodyPr>
          <a:lstStyle/>
          <a:p>
            <a:pPr algn="ctr">
              <a:lnSpc>
                <a:spcPts val="1997"/>
              </a:lnSpc>
              <a:spcBef>
                <a:spcPct val="0"/>
              </a:spcBef>
            </a:pPr>
            <a:r>
              <a:rPr lang="en-US" sz="1426">
                <a:solidFill>
                  <a:srgbClr val="FFFFFF"/>
                </a:solidFill>
                <a:latin typeface="Montserrat"/>
                <a:ea typeface="Montserrat"/>
                <a:cs typeface="Montserrat"/>
                <a:sym typeface="Montserrat"/>
              </a:rPr>
              <a:t>GET THE LATEST INFORMATION WEEKLY. (IT WILL UPDATE THE LOCAL DATABASE)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530278" y="184727"/>
            <a:ext cx="8561561" cy="8561561"/>
          </a:xfrm>
          <a:custGeom>
            <a:avLst/>
            <a:gdLst/>
            <a:ahLst/>
            <a:cxnLst/>
            <a:rect l="l" t="t" r="r" b="b"/>
            <a:pathLst>
              <a:path w="8561561" h="8561561">
                <a:moveTo>
                  <a:pt x="0" y="0"/>
                </a:moveTo>
                <a:lnTo>
                  <a:pt x="8561560" y="0"/>
                </a:lnTo>
                <a:lnTo>
                  <a:pt x="8561560" y="8561561"/>
                </a:lnTo>
                <a:lnTo>
                  <a:pt x="0" y="8561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0"/>
            <a:ext cx="18288000" cy="6808860"/>
            <a:chOff x="0" y="0"/>
            <a:chExt cx="4816593" cy="1793280"/>
          </a:xfrm>
        </p:grpSpPr>
        <p:sp>
          <p:nvSpPr>
            <p:cNvPr id="5" name="Freeform 5"/>
            <p:cNvSpPr/>
            <p:nvPr/>
          </p:nvSpPr>
          <p:spPr>
            <a:xfrm>
              <a:off x="0" y="0"/>
              <a:ext cx="4816592" cy="1793280"/>
            </a:xfrm>
            <a:custGeom>
              <a:avLst/>
              <a:gdLst/>
              <a:ahLst/>
              <a:cxnLst/>
              <a:rect l="l" t="t" r="r" b="b"/>
              <a:pathLst>
                <a:path w="4816592" h="1793280">
                  <a:moveTo>
                    <a:pt x="0" y="0"/>
                  </a:moveTo>
                  <a:lnTo>
                    <a:pt x="4816592" y="0"/>
                  </a:lnTo>
                  <a:lnTo>
                    <a:pt x="4816592" y="1793280"/>
                  </a:lnTo>
                  <a:lnTo>
                    <a:pt x="0" y="1793280"/>
                  </a:lnTo>
                  <a:close/>
                </a:path>
              </a:pathLst>
            </a:custGeom>
            <a:gradFill rotWithShape="1">
              <a:gsLst>
                <a:gs pos="0">
                  <a:srgbClr val="38025B">
                    <a:alpha val="100000"/>
                  </a:srgbClr>
                </a:gs>
                <a:gs pos="100000">
                  <a:srgbClr val="555555">
                    <a:alpha val="0"/>
                  </a:srgbClr>
                </a:gs>
              </a:gsLst>
              <a:lin ang="5400000"/>
            </a:gradFill>
          </p:spPr>
        </p:sp>
        <p:sp>
          <p:nvSpPr>
            <p:cNvPr id="6" name="TextBox 6"/>
            <p:cNvSpPr txBox="1"/>
            <p:nvPr/>
          </p:nvSpPr>
          <p:spPr>
            <a:xfrm>
              <a:off x="0" y="-28575"/>
              <a:ext cx="4816593" cy="1821855"/>
            </a:xfrm>
            <a:prstGeom prst="rect">
              <a:avLst/>
            </a:prstGeom>
          </p:spPr>
          <p:txBody>
            <a:bodyPr lIns="50800" tIns="50800" rIns="50800" bIns="50800" rtlCol="0" anchor="ctr"/>
            <a:lstStyle/>
            <a:p>
              <a:pPr algn="ctr">
                <a:lnSpc>
                  <a:spcPts val="2083"/>
                </a:lnSpc>
              </a:pPr>
              <a:endParaRPr/>
            </a:p>
          </p:txBody>
        </p:sp>
      </p:grpSp>
      <p:grpSp>
        <p:nvGrpSpPr>
          <p:cNvPr id="7" name="Group 7"/>
          <p:cNvGrpSpPr/>
          <p:nvPr/>
        </p:nvGrpSpPr>
        <p:grpSpPr>
          <a:xfrm>
            <a:off x="0" y="9461343"/>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2083"/>
                </a:lnSpc>
              </a:pPr>
              <a:endParaRPr/>
            </a:p>
          </p:txBody>
        </p:sp>
      </p:grpSp>
      <p:sp>
        <p:nvSpPr>
          <p:cNvPr id="10" name="Freeform 10"/>
          <p:cNvSpPr/>
          <p:nvPr/>
        </p:nvSpPr>
        <p:spPr>
          <a:xfrm>
            <a:off x="-6383835" y="1937633"/>
            <a:ext cx="8561561" cy="8561561"/>
          </a:xfrm>
          <a:custGeom>
            <a:avLst/>
            <a:gdLst/>
            <a:ahLst/>
            <a:cxnLst/>
            <a:rect l="l" t="t" r="r" b="b"/>
            <a:pathLst>
              <a:path w="8561561" h="8561561">
                <a:moveTo>
                  <a:pt x="0" y="0"/>
                </a:moveTo>
                <a:lnTo>
                  <a:pt x="8561561" y="0"/>
                </a:lnTo>
                <a:lnTo>
                  <a:pt x="8561561" y="8561560"/>
                </a:lnTo>
                <a:lnTo>
                  <a:pt x="0" y="8561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2297121" y="426351"/>
            <a:ext cx="4384562" cy="9636400"/>
          </a:xfrm>
          <a:custGeom>
            <a:avLst/>
            <a:gdLst/>
            <a:ahLst/>
            <a:cxnLst/>
            <a:rect l="l" t="t" r="r" b="b"/>
            <a:pathLst>
              <a:path w="4384562" h="9636400">
                <a:moveTo>
                  <a:pt x="0" y="0"/>
                </a:moveTo>
                <a:lnTo>
                  <a:pt x="4384561" y="0"/>
                </a:lnTo>
                <a:lnTo>
                  <a:pt x="4384561" y="9636400"/>
                </a:lnTo>
                <a:lnTo>
                  <a:pt x="0" y="9636400"/>
                </a:lnTo>
                <a:lnTo>
                  <a:pt x="0" y="0"/>
                </a:lnTo>
                <a:close/>
              </a:path>
            </a:pathLst>
          </a:custGeom>
          <a:blipFill>
            <a:blip r:embed="rId5"/>
            <a:stretch>
              <a:fillRect/>
            </a:stretch>
          </a:blipFill>
          <a:ln w="38100" cap="sq">
            <a:solidFill>
              <a:srgbClr val="000000"/>
            </a:solidFill>
            <a:prstDash val="solid"/>
            <a:miter/>
          </a:ln>
        </p:spPr>
      </p:sp>
      <p:sp>
        <p:nvSpPr>
          <p:cNvPr id="12" name="TextBox 12"/>
          <p:cNvSpPr txBox="1"/>
          <p:nvPr/>
        </p:nvSpPr>
        <p:spPr>
          <a:xfrm>
            <a:off x="11417588" y="1053293"/>
            <a:ext cx="403283" cy="3412215"/>
          </a:xfrm>
          <a:prstGeom prst="rect">
            <a:avLst/>
          </a:prstGeom>
        </p:spPr>
        <p:txBody>
          <a:bodyPr lIns="0" tIns="0" rIns="0" bIns="0" rtlCol="0" anchor="t">
            <a:spAutoFit/>
          </a:bodyPr>
          <a:lstStyle/>
          <a:p>
            <a:pPr algn="ctr">
              <a:lnSpc>
                <a:spcPts val="3383"/>
              </a:lnSpc>
            </a:pPr>
            <a:r>
              <a:rPr lang="en-US" sz="2416" b="1">
                <a:solidFill>
                  <a:srgbClr val="FFFFFF"/>
                </a:solidFill>
                <a:latin typeface="Montserrat Heavy"/>
                <a:ea typeface="Montserrat Heavy"/>
                <a:cs typeface="Montserrat Heavy"/>
                <a:sym typeface="Montserrat Heavy"/>
              </a:rPr>
              <a:t>WEB</a:t>
            </a:r>
          </a:p>
          <a:p>
            <a:pPr algn="ctr">
              <a:lnSpc>
                <a:spcPts val="3383"/>
              </a:lnSpc>
              <a:spcBef>
                <a:spcPct val="0"/>
              </a:spcBef>
            </a:pPr>
            <a:r>
              <a:rPr lang="en-US" sz="2416" b="1">
                <a:solidFill>
                  <a:srgbClr val="FFFFFF"/>
                </a:solidFill>
                <a:latin typeface="Montserrat Heavy"/>
                <a:ea typeface="Montserrat Heavy"/>
                <a:cs typeface="Montserrat Heavy"/>
                <a:sym typeface="Montserrat Heavy"/>
              </a:rPr>
              <a:t> DEMO</a:t>
            </a:r>
          </a:p>
        </p:txBody>
      </p:sp>
      <p:sp>
        <p:nvSpPr>
          <p:cNvPr id="13" name="TextBox 13"/>
          <p:cNvSpPr txBox="1"/>
          <p:nvPr/>
        </p:nvSpPr>
        <p:spPr>
          <a:xfrm>
            <a:off x="1500166" y="1813808"/>
            <a:ext cx="8957746" cy="2281864"/>
          </a:xfrm>
          <a:prstGeom prst="rect">
            <a:avLst/>
          </a:prstGeom>
        </p:spPr>
        <p:txBody>
          <a:bodyPr lIns="0" tIns="0" rIns="0" bIns="0" rtlCol="0" anchor="t">
            <a:spAutoFit/>
          </a:bodyPr>
          <a:lstStyle/>
          <a:p>
            <a:pPr algn="ctr">
              <a:lnSpc>
                <a:spcPts val="9155"/>
              </a:lnSpc>
            </a:pPr>
            <a:r>
              <a:rPr lang="en-US" sz="6539" b="1">
                <a:solidFill>
                  <a:srgbClr val="FFFFFF"/>
                </a:solidFill>
                <a:latin typeface="Montserrat Heavy"/>
                <a:ea typeface="Montserrat Heavy"/>
                <a:cs typeface="Montserrat Heavy"/>
                <a:sym typeface="Montserrat Heavy"/>
              </a:rPr>
              <a:t>WEBSITE DESIGN</a:t>
            </a:r>
          </a:p>
          <a:p>
            <a:pPr algn="ctr">
              <a:lnSpc>
                <a:spcPts val="9155"/>
              </a:lnSpc>
              <a:spcBef>
                <a:spcPct val="0"/>
              </a:spcBef>
            </a:pPr>
            <a:r>
              <a:rPr lang="en-US" sz="6539" b="1">
                <a:solidFill>
                  <a:srgbClr val="FFFFFF"/>
                </a:solidFill>
                <a:latin typeface="Montserrat Heavy"/>
                <a:ea typeface="Montserrat Heavy"/>
                <a:cs typeface="Montserrat Heavy"/>
                <a:sym typeface="Montserrat Heavy"/>
              </a:rPr>
              <a:t>PREVIEW</a:t>
            </a:r>
          </a:p>
        </p:txBody>
      </p:sp>
      <p:sp>
        <p:nvSpPr>
          <p:cNvPr id="14" name="TextBox 14"/>
          <p:cNvSpPr txBox="1"/>
          <p:nvPr/>
        </p:nvSpPr>
        <p:spPr>
          <a:xfrm>
            <a:off x="2653844" y="4408358"/>
            <a:ext cx="6650389" cy="869861"/>
          </a:xfrm>
          <a:prstGeom prst="rect">
            <a:avLst/>
          </a:prstGeom>
        </p:spPr>
        <p:txBody>
          <a:bodyPr lIns="0" tIns="0" rIns="0" bIns="0" rtlCol="0" anchor="t">
            <a:spAutoFit/>
          </a:bodyPr>
          <a:lstStyle/>
          <a:p>
            <a:pPr algn="ctr">
              <a:lnSpc>
                <a:spcPts val="3500"/>
              </a:lnSpc>
            </a:pPr>
            <a:r>
              <a:rPr lang="en-US" sz="2500">
                <a:solidFill>
                  <a:srgbClr val="FFFFFF"/>
                </a:solidFill>
                <a:latin typeface="Canva Sans"/>
                <a:ea typeface="Canva Sans"/>
                <a:cs typeface="Canva Sans"/>
                <a:sym typeface="Canva Sans"/>
              </a:rPr>
              <a:t>The web app color scheme is inspired heavily by leetcode color scheme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 b="-333"/>
            </a:stretch>
          </a:blipFill>
        </p:spPr>
      </p:sp>
      <p:sp>
        <p:nvSpPr>
          <p:cNvPr id="3" name="Freeform 3"/>
          <p:cNvSpPr/>
          <p:nvPr/>
        </p:nvSpPr>
        <p:spPr>
          <a:xfrm>
            <a:off x="10708959" y="2083501"/>
            <a:ext cx="6035971" cy="6859058"/>
          </a:xfrm>
          <a:custGeom>
            <a:avLst/>
            <a:gdLst/>
            <a:ahLst/>
            <a:cxnLst/>
            <a:rect l="l" t="t" r="r" b="b"/>
            <a:pathLst>
              <a:path w="6035971" h="6859058">
                <a:moveTo>
                  <a:pt x="0" y="0"/>
                </a:moveTo>
                <a:lnTo>
                  <a:pt x="6035971" y="0"/>
                </a:lnTo>
                <a:lnTo>
                  <a:pt x="6035971" y="6859058"/>
                </a:lnTo>
                <a:lnTo>
                  <a:pt x="0" y="6859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76372"/>
            <a:ext cx="18288000" cy="9939085"/>
            <a:chOff x="0" y="0"/>
            <a:chExt cx="4816593" cy="2617702"/>
          </a:xfrm>
        </p:grpSpPr>
        <p:sp>
          <p:nvSpPr>
            <p:cNvPr id="5" name="Freeform 5"/>
            <p:cNvSpPr/>
            <p:nvPr/>
          </p:nvSpPr>
          <p:spPr>
            <a:xfrm>
              <a:off x="0" y="0"/>
              <a:ext cx="4816592" cy="2617701"/>
            </a:xfrm>
            <a:custGeom>
              <a:avLst/>
              <a:gdLst/>
              <a:ahLst/>
              <a:cxnLst/>
              <a:rect l="l" t="t" r="r" b="b"/>
              <a:pathLst>
                <a:path w="4816592" h="2617701">
                  <a:moveTo>
                    <a:pt x="0" y="0"/>
                  </a:moveTo>
                  <a:lnTo>
                    <a:pt x="4816592" y="0"/>
                  </a:lnTo>
                  <a:lnTo>
                    <a:pt x="4816592" y="2617701"/>
                  </a:lnTo>
                  <a:lnTo>
                    <a:pt x="0" y="2617701"/>
                  </a:lnTo>
                  <a:close/>
                </a:path>
              </a:pathLst>
            </a:custGeom>
            <a:gradFill rotWithShape="1">
              <a:gsLst>
                <a:gs pos="0">
                  <a:srgbClr val="38025B">
                    <a:alpha val="100000"/>
                  </a:srgbClr>
                </a:gs>
                <a:gs pos="100000">
                  <a:srgbClr val="555555">
                    <a:alpha val="0"/>
                  </a:srgbClr>
                </a:gs>
              </a:gsLst>
              <a:lin ang="5400000"/>
            </a:gradFill>
          </p:spPr>
        </p:sp>
        <p:sp>
          <p:nvSpPr>
            <p:cNvPr id="6" name="TextBox 6"/>
            <p:cNvSpPr txBox="1"/>
            <p:nvPr/>
          </p:nvSpPr>
          <p:spPr>
            <a:xfrm>
              <a:off x="0" y="-28575"/>
              <a:ext cx="4816593" cy="2646277"/>
            </a:xfrm>
            <a:prstGeom prst="rect">
              <a:avLst/>
            </a:prstGeom>
          </p:spPr>
          <p:txBody>
            <a:bodyPr lIns="50800" tIns="50800" rIns="50800" bIns="50800" rtlCol="0" anchor="ctr"/>
            <a:lstStyle/>
            <a:p>
              <a:pPr algn="ctr">
                <a:lnSpc>
                  <a:spcPts val="2083"/>
                </a:lnSpc>
              </a:pPr>
              <a:endParaRPr/>
            </a:p>
          </p:txBody>
        </p:sp>
      </p:grpSp>
      <p:grpSp>
        <p:nvGrpSpPr>
          <p:cNvPr id="7" name="Group 7"/>
          <p:cNvGrpSpPr/>
          <p:nvPr/>
        </p:nvGrpSpPr>
        <p:grpSpPr>
          <a:xfrm>
            <a:off x="0" y="9461343"/>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2083"/>
                </a:lnSpc>
              </a:pPr>
              <a:endParaRPr/>
            </a:p>
          </p:txBody>
        </p:sp>
      </p:grpSp>
      <p:sp>
        <p:nvSpPr>
          <p:cNvPr id="10" name="Freeform 10"/>
          <p:cNvSpPr/>
          <p:nvPr/>
        </p:nvSpPr>
        <p:spPr>
          <a:xfrm>
            <a:off x="10708959" y="2793824"/>
            <a:ext cx="1755956" cy="1772066"/>
          </a:xfrm>
          <a:custGeom>
            <a:avLst/>
            <a:gdLst/>
            <a:ahLst/>
            <a:cxnLst/>
            <a:rect l="l" t="t" r="r" b="b"/>
            <a:pathLst>
              <a:path w="1755956" h="1772066">
                <a:moveTo>
                  <a:pt x="0" y="0"/>
                </a:moveTo>
                <a:lnTo>
                  <a:pt x="1755956" y="0"/>
                </a:lnTo>
                <a:lnTo>
                  <a:pt x="1755956" y="1772066"/>
                </a:lnTo>
                <a:lnTo>
                  <a:pt x="0" y="1772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425791" y="756171"/>
            <a:ext cx="6108884" cy="978657"/>
          </a:xfrm>
          <a:prstGeom prst="rect">
            <a:avLst/>
          </a:prstGeom>
        </p:spPr>
        <p:txBody>
          <a:bodyPr lIns="0" tIns="0" rIns="0" bIns="0" rtlCol="0" anchor="t">
            <a:spAutoFit/>
          </a:bodyPr>
          <a:lstStyle/>
          <a:p>
            <a:pPr algn="l">
              <a:lnSpc>
                <a:spcPts val="7716"/>
              </a:lnSpc>
            </a:pPr>
            <a:r>
              <a:rPr lang="en-US" sz="6539" b="1">
                <a:solidFill>
                  <a:srgbClr val="FEFEFE"/>
                </a:solidFill>
                <a:latin typeface="Montserrat Heavy"/>
                <a:ea typeface="Montserrat Heavy"/>
                <a:cs typeface="Montserrat Heavy"/>
                <a:sym typeface="Montserrat Heavy"/>
              </a:rPr>
              <a:t>TECH STACK</a:t>
            </a:r>
          </a:p>
        </p:txBody>
      </p:sp>
      <p:sp>
        <p:nvSpPr>
          <p:cNvPr id="12" name="Freeform 12"/>
          <p:cNvSpPr/>
          <p:nvPr/>
        </p:nvSpPr>
        <p:spPr>
          <a:xfrm>
            <a:off x="15126880" y="6170554"/>
            <a:ext cx="1755956" cy="1772066"/>
          </a:xfrm>
          <a:custGeom>
            <a:avLst/>
            <a:gdLst/>
            <a:ahLst/>
            <a:cxnLst/>
            <a:rect l="l" t="t" r="r" b="b"/>
            <a:pathLst>
              <a:path w="1755956" h="1772066">
                <a:moveTo>
                  <a:pt x="0" y="0"/>
                </a:moveTo>
                <a:lnTo>
                  <a:pt x="1755956" y="0"/>
                </a:lnTo>
                <a:lnTo>
                  <a:pt x="1755956" y="1772066"/>
                </a:lnTo>
                <a:lnTo>
                  <a:pt x="0" y="1772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935425" y="2083501"/>
            <a:ext cx="4134805" cy="2560063"/>
            <a:chOff x="0" y="0"/>
            <a:chExt cx="5513073" cy="3413417"/>
          </a:xfrm>
        </p:grpSpPr>
        <p:sp>
          <p:nvSpPr>
            <p:cNvPr id="14" name="TextBox 14"/>
            <p:cNvSpPr txBox="1"/>
            <p:nvPr/>
          </p:nvSpPr>
          <p:spPr>
            <a:xfrm>
              <a:off x="0" y="908997"/>
              <a:ext cx="3974309" cy="2504419"/>
            </a:xfrm>
            <a:prstGeom prst="rect">
              <a:avLst/>
            </a:prstGeom>
          </p:spPr>
          <p:txBody>
            <a:bodyPr lIns="0" tIns="0" rIns="0" bIns="0" rtlCol="0" anchor="t">
              <a:spAutoFit/>
            </a:bodyPr>
            <a:lstStyle/>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flask</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pandas</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plotly</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google</a:t>
              </a:r>
            </a:p>
            <a:p>
              <a:pPr marL="469714" lvl="1" indent="-234857" algn="l">
                <a:lnSpc>
                  <a:spcPts val="3045"/>
                </a:lnSpc>
                <a:spcBef>
                  <a:spcPct val="0"/>
                </a:spcBef>
                <a:buFont typeface="Arial"/>
                <a:buChar char="•"/>
              </a:pPr>
              <a:r>
                <a:rPr lang="en-US" sz="2175" b="1">
                  <a:solidFill>
                    <a:srgbClr val="FFFFFF"/>
                  </a:solidFill>
                  <a:latin typeface="Montserrat Medium"/>
                  <a:ea typeface="Montserrat Medium"/>
                  <a:cs typeface="Montserrat Medium"/>
                  <a:sym typeface="Montserrat Medium"/>
                </a:rPr>
                <a:t>markdown</a:t>
              </a:r>
            </a:p>
          </p:txBody>
        </p:sp>
        <p:sp>
          <p:nvSpPr>
            <p:cNvPr id="15" name="TextBox 15"/>
            <p:cNvSpPr txBox="1"/>
            <p:nvPr/>
          </p:nvSpPr>
          <p:spPr>
            <a:xfrm>
              <a:off x="124367" y="-66675"/>
              <a:ext cx="5388706" cy="734219"/>
            </a:xfrm>
            <a:prstGeom prst="rect">
              <a:avLst/>
            </a:prstGeom>
          </p:spPr>
          <p:txBody>
            <a:bodyPr lIns="0" tIns="0" rIns="0" bIns="0" rtlCol="0" anchor="t">
              <a:spAutoFit/>
            </a:bodyPr>
            <a:lstStyle/>
            <a:p>
              <a:pPr algn="ctr">
                <a:lnSpc>
                  <a:spcPts val="4602"/>
                </a:lnSpc>
              </a:pPr>
              <a:r>
                <a:rPr lang="en-US" sz="3287" b="1">
                  <a:solidFill>
                    <a:srgbClr val="FFFFFF"/>
                  </a:solidFill>
                  <a:latin typeface="Canva Sans Bold"/>
                  <a:ea typeface="Canva Sans Bold"/>
                  <a:cs typeface="Canva Sans Bold"/>
                  <a:sym typeface="Canva Sans Bold"/>
                </a:rPr>
                <a:t>Front end Libraries</a:t>
              </a:r>
            </a:p>
          </p:txBody>
        </p:sp>
      </p:grpSp>
      <p:grpSp>
        <p:nvGrpSpPr>
          <p:cNvPr id="16" name="Group 16"/>
          <p:cNvGrpSpPr/>
          <p:nvPr/>
        </p:nvGrpSpPr>
        <p:grpSpPr>
          <a:xfrm>
            <a:off x="935425" y="4893171"/>
            <a:ext cx="5692055" cy="2925416"/>
            <a:chOff x="0" y="0"/>
            <a:chExt cx="7589406" cy="3900555"/>
          </a:xfrm>
        </p:grpSpPr>
        <p:sp>
          <p:nvSpPr>
            <p:cNvPr id="17" name="TextBox 17"/>
            <p:cNvSpPr txBox="1"/>
            <p:nvPr/>
          </p:nvSpPr>
          <p:spPr>
            <a:xfrm>
              <a:off x="0" y="-66675"/>
              <a:ext cx="5388706" cy="734219"/>
            </a:xfrm>
            <a:prstGeom prst="rect">
              <a:avLst/>
            </a:prstGeom>
          </p:spPr>
          <p:txBody>
            <a:bodyPr lIns="0" tIns="0" rIns="0" bIns="0" rtlCol="0" anchor="t">
              <a:spAutoFit/>
            </a:bodyPr>
            <a:lstStyle/>
            <a:p>
              <a:pPr algn="ctr">
                <a:lnSpc>
                  <a:spcPts val="4602"/>
                </a:lnSpc>
              </a:pPr>
              <a:r>
                <a:rPr lang="en-US" sz="3287" b="1">
                  <a:solidFill>
                    <a:srgbClr val="FFFFFF"/>
                  </a:solidFill>
                  <a:latin typeface="Canva Sans Bold"/>
                  <a:ea typeface="Canva Sans Bold"/>
                  <a:cs typeface="Canva Sans Bold"/>
                  <a:sym typeface="Canva Sans Bold"/>
                </a:rPr>
                <a:t>Back end Libraries</a:t>
              </a:r>
            </a:p>
          </p:txBody>
        </p:sp>
        <p:sp>
          <p:nvSpPr>
            <p:cNvPr id="18" name="TextBox 18"/>
            <p:cNvSpPr txBox="1"/>
            <p:nvPr/>
          </p:nvSpPr>
          <p:spPr>
            <a:xfrm>
              <a:off x="0" y="888136"/>
              <a:ext cx="3615097" cy="3012419"/>
            </a:xfrm>
            <a:prstGeom prst="rect">
              <a:avLst/>
            </a:prstGeom>
          </p:spPr>
          <p:txBody>
            <a:bodyPr lIns="0" tIns="0" rIns="0" bIns="0" rtlCol="0" anchor="t">
              <a:spAutoFit/>
            </a:bodyPr>
            <a:lstStyle/>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requests</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numpy</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json</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beautiful soup</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webbrowser</a:t>
              </a:r>
            </a:p>
            <a:p>
              <a:pPr marL="469714" lvl="1" indent="-234857" algn="l">
                <a:lnSpc>
                  <a:spcPts val="3045"/>
                </a:lnSpc>
                <a:spcBef>
                  <a:spcPct val="0"/>
                </a:spcBef>
                <a:buFont typeface="Arial"/>
                <a:buChar char="•"/>
              </a:pPr>
              <a:r>
                <a:rPr lang="en-US" sz="2175" b="1">
                  <a:solidFill>
                    <a:srgbClr val="FFFFFF"/>
                  </a:solidFill>
                  <a:latin typeface="Montserrat Medium"/>
                  <a:ea typeface="Montserrat Medium"/>
                  <a:cs typeface="Montserrat Medium"/>
                  <a:sym typeface="Montserrat Medium"/>
                </a:rPr>
                <a:t>threading</a:t>
              </a:r>
            </a:p>
          </p:txBody>
        </p:sp>
        <p:sp>
          <p:nvSpPr>
            <p:cNvPr id="19" name="TextBox 19"/>
            <p:cNvSpPr txBox="1"/>
            <p:nvPr/>
          </p:nvSpPr>
          <p:spPr>
            <a:xfrm>
              <a:off x="3974309" y="888136"/>
              <a:ext cx="3615097" cy="2504419"/>
            </a:xfrm>
            <a:prstGeom prst="rect">
              <a:avLst/>
            </a:prstGeom>
          </p:spPr>
          <p:txBody>
            <a:bodyPr lIns="0" tIns="0" rIns="0" bIns="0" rtlCol="0" anchor="t">
              <a:spAutoFit/>
            </a:bodyPr>
            <a:lstStyle/>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contextlib</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time</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sys</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colorrama</a:t>
              </a:r>
            </a:p>
            <a:p>
              <a:pPr marL="469714" lvl="1" indent="-234857" algn="l">
                <a:lnSpc>
                  <a:spcPts val="3045"/>
                </a:lnSpc>
                <a:spcBef>
                  <a:spcPct val="0"/>
                </a:spcBef>
                <a:buFont typeface="Arial"/>
                <a:buChar char="•"/>
              </a:pPr>
              <a:r>
                <a:rPr lang="en-US" sz="2175" b="1">
                  <a:solidFill>
                    <a:srgbClr val="FFFFFF"/>
                  </a:solidFill>
                  <a:latin typeface="Montserrat Medium"/>
                  <a:ea typeface="Montserrat Medium"/>
                  <a:cs typeface="Montserrat Medium"/>
                  <a:sym typeface="Montserrat Medium"/>
                </a:rPr>
                <a:t>datetime</a:t>
              </a:r>
            </a:p>
          </p:txBody>
        </p:sp>
      </p:grpSp>
      <p:grpSp>
        <p:nvGrpSpPr>
          <p:cNvPr id="20" name="Group 20"/>
          <p:cNvGrpSpPr/>
          <p:nvPr/>
        </p:nvGrpSpPr>
        <p:grpSpPr>
          <a:xfrm>
            <a:off x="6391501" y="2085293"/>
            <a:ext cx="4286347" cy="1417063"/>
            <a:chOff x="0" y="0"/>
            <a:chExt cx="5715130" cy="1889417"/>
          </a:xfrm>
        </p:grpSpPr>
        <p:sp>
          <p:nvSpPr>
            <p:cNvPr id="21" name="TextBox 21"/>
            <p:cNvSpPr txBox="1"/>
            <p:nvPr/>
          </p:nvSpPr>
          <p:spPr>
            <a:xfrm>
              <a:off x="0" y="908997"/>
              <a:ext cx="5715130" cy="980419"/>
            </a:xfrm>
            <a:prstGeom prst="rect">
              <a:avLst/>
            </a:prstGeom>
          </p:spPr>
          <p:txBody>
            <a:bodyPr lIns="0" tIns="0" rIns="0" bIns="0" rtlCol="0" anchor="t">
              <a:spAutoFit/>
            </a:bodyPr>
            <a:lstStyle/>
            <a:p>
              <a:pPr marL="469714" lvl="1" indent="-234857" algn="l">
                <a:lnSpc>
                  <a:spcPts val="3045"/>
                </a:lnSpc>
                <a:spcBef>
                  <a:spcPct val="0"/>
                </a:spcBef>
                <a:buFont typeface="Arial"/>
                <a:buChar char="•"/>
              </a:pPr>
              <a:r>
                <a:rPr lang="en-US" sz="2175" b="1">
                  <a:solidFill>
                    <a:srgbClr val="FFFFFF"/>
                  </a:solidFill>
                  <a:latin typeface="Montserrat Medium"/>
                  <a:ea typeface="Montserrat Medium"/>
                  <a:cs typeface="Montserrat Medium"/>
                  <a:sym typeface="Montserrat Medium"/>
                </a:rPr>
                <a:t>Manim (For making the Animation in slide 4)</a:t>
              </a:r>
            </a:p>
          </p:txBody>
        </p:sp>
        <p:sp>
          <p:nvSpPr>
            <p:cNvPr id="22" name="TextBox 22"/>
            <p:cNvSpPr txBox="1"/>
            <p:nvPr/>
          </p:nvSpPr>
          <p:spPr>
            <a:xfrm>
              <a:off x="128925" y="-66675"/>
              <a:ext cx="5586204" cy="734219"/>
            </a:xfrm>
            <a:prstGeom prst="rect">
              <a:avLst/>
            </a:prstGeom>
          </p:spPr>
          <p:txBody>
            <a:bodyPr lIns="0" tIns="0" rIns="0" bIns="0" rtlCol="0" anchor="t">
              <a:spAutoFit/>
            </a:bodyPr>
            <a:lstStyle/>
            <a:p>
              <a:pPr algn="ctr">
                <a:lnSpc>
                  <a:spcPts val="4602"/>
                </a:lnSpc>
              </a:pPr>
              <a:r>
                <a:rPr lang="en-US" sz="3287" b="1">
                  <a:solidFill>
                    <a:srgbClr val="FFFFFF"/>
                  </a:solidFill>
                  <a:latin typeface="Canva Sans Bold"/>
                  <a:ea typeface="Canva Sans Bold"/>
                  <a:cs typeface="Canva Sans Bold"/>
                  <a:sym typeface="Canva Sans Bold"/>
                </a:rPr>
                <a:t>Misc Library</a:t>
              </a:r>
            </a:p>
          </p:txBody>
        </p:sp>
      </p:grpSp>
      <p:grpSp>
        <p:nvGrpSpPr>
          <p:cNvPr id="23" name="Group 23"/>
          <p:cNvGrpSpPr/>
          <p:nvPr/>
        </p:nvGrpSpPr>
        <p:grpSpPr>
          <a:xfrm>
            <a:off x="6391501" y="4065232"/>
            <a:ext cx="4317458" cy="3464823"/>
            <a:chOff x="0" y="0"/>
            <a:chExt cx="5756611" cy="4619764"/>
          </a:xfrm>
        </p:grpSpPr>
        <p:sp>
          <p:nvSpPr>
            <p:cNvPr id="24" name="TextBox 24"/>
            <p:cNvSpPr txBox="1"/>
            <p:nvPr/>
          </p:nvSpPr>
          <p:spPr>
            <a:xfrm>
              <a:off x="41481" y="1099344"/>
              <a:ext cx="5715130" cy="3520419"/>
            </a:xfrm>
            <a:prstGeom prst="rect">
              <a:avLst/>
            </a:prstGeom>
          </p:spPr>
          <p:txBody>
            <a:bodyPr lIns="0" tIns="0" rIns="0" bIns="0" rtlCol="0" anchor="t">
              <a:spAutoFit/>
            </a:bodyPr>
            <a:lstStyle/>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Python (Main)</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HTML (in flask rendering script)</a:t>
              </a:r>
            </a:p>
            <a:p>
              <a:pPr marL="469714" lvl="1" indent="-234857" algn="l">
                <a:lnSpc>
                  <a:spcPts val="3045"/>
                </a:lnSpc>
                <a:buFont typeface="Arial"/>
                <a:buChar char="•"/>
              </a:pPr>
              <a:r>
                <a:rPr lang="en-US" sz="2175" b="1">
                  <a:solidFill>
                    <a:srgbClr val="FFFFFF"/>
                  </a:solidFill>
                  <a:latin typeface="Montserrat Medium"/>
                  <a:ea typeface="Montserrat Medium"/>
                  <a:cs typeface="Montserrat Medium"/>
                  <a:sym typeface="Montserrat Medium"/>
                </a:rPr>
                <a:t>CSS (in flask rendering script)</a:t>
              </a:r>
            </a:p>
            <a:p>
              <a:pPr marL="469714" lvl="1" indent="-234857" algn="l">
                <a:lnSpc>
                  <a:spcPts val="3045"/>
                </a:lnSpc>
                <a:spcBef>
                  <a:spcPct val="0"/>
                </a:spcBef>
                <a:buFont typeface="Arial"/>
                <a:buChar char="•"/>
              </a:pPr>
              <a:r>
                <a:rPr lang="en-US" sz="2175" b="1">
                  <a:solidFill>
                    <a:srgbClr val="FFFFFF"/>
                  </a:solidFill>
                  <a:latin typeface="Montserrat Medium"/>
                  <a:ea typeface="Montserrat Medium"/>
                  <a:cs typeface="Montserrat Medium"/>
                  <a:sym typeface="Montserrat Medium"/>
                </a:rPr>
                <a:t>Javascript (in flask rendering script)</a:t>
              </a:r>
            </a:p>
          </p:txBody>
        </p:sp>
        <p:sp>
          <p:nvSpPr>
            <p:cNvPr id="25" name="TextBox 25"/>
            <p:cNvSpPr txBox="1"/>
            <p:nvPr/>
          </p:nvSpPr>
          <p:spPr>
            <a:xfrm>
              <a:off x="0" y="-66675"/>
              <a:ext cx="5586204" cy="734219"/>
            </a:xfrm>
            <a:prstGeom prst="rect">
              <a:avLst/>
            </a:prstGeom>
          </p:spPr>
          <p:txBody>
            <a:bodyPr lIns="0" tIns="0" rIns="0" bIns="0" rtlCol="0" anchor="t">
              <a:spAutoFit/>
            </a:bodyPr>
            <a:lstStyle/>
            <a:p>
              <a:pPr algn="ctr">
                <a:lnSpc>
                  <a:spcPts val="4602"/>
                </a:lnSpc>
              </a:pPr>
              <a:r>
                <a:rPr lang="en-US" sz="3287" b="1">
                  <a:solidFill>
                    <a:srgbClr val="FFFFFF"/>
                  </a:solidFill>
                  <a:latin typeface="Canva Sans Bold"/>
                  <a:ea typeface="Canva Sans Bold"/>
                  <a:cs typeface="Canva Sans Bold"/>
                  <a:sym typeface="Canva Sans Bold"/>
                </a:rPr>
                <a:t>Languages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8555372"/>
            <a:chOff x="0" y="0"/>
            <a:chExt cx="4816593" cy="2253267"/>
          </a:xfrm>
        </p:grpSpPr>
        <p:sp>
          <p:nvSpPr>
            <p:cNvPr id="4" name="Freeform 4"/>
            <p:cNvSpPr/>
            <p:nvPr/>
          </p:nvSpPr>
          <p:spPr>
            <a:xfrm>
              <a:off x="0" y="0"/>
              <a:ext cx="4816592" cy="2253267"/>
            </a:xfrm>
            <a:custGeom>
              <a:avLst/>
              <a:gdLst/>
              <a:ahLst/>
              <a:cxnLst/>
              <a:rect l="l" t="t" r="r" b="b"/>
              <a:pathLst>
                <a:path w="4816592" h="2253267">
                  <a:moveTo>
                    <a:pt x="0" y="0"/>
                  </a:moveTo>
                  <a:lnTo>
                    <a:pt x="4816592" y="0"/>
                  </a:lnTo>
                  <a:lnTo>
                    <a:pt x="4816592" y="2253267"/>
                  </a:lnTo>
                  <a:lnTo>
                    <a:pt x="0" y="2253267"/>
                  </a:lnTo>
                  <a:close/>
                </a:path>
              </a:pathLst>
            </a:custGeom>
            <a:gradFill rotWithShape="1">
              <a:gsLst>
                <a:gs pos="0">
                  <a:srgbClr val="38025B">
                    <a:alpha val="100000"/>
                  </a:srgbClr>
                </a:gs>
                <a:gs pos="100000">
                  <a:srgbClr val="555555">
                    <a:alpha val="0"/>
                  </a:srgbClr>
                </a:gs>
              </a:gsLst>
              <a:lin ang="5400000"/>
            </a:gradFill>
          </p:spPr>
        </p:sp>
        <p:sp>
          <p:nvSpPr>
            <p:cNvPr id="5" name="TextBox 5"/>
            <p:cNvSpPr txBox="1"/>
            <p:nvPr/>
          </p:nvSpPr>
          <p:spPr>
            <a:xfrm>
              <a:off x="0" y="-28575"/>
              <a:ext cx="4816593" cy="2281842"/>
            </a:xfrm>
            <a:prstGeom prst="rect">
              <a:avLst/>
            </a:prstGeom>
          </p:spPr>
          <p:txBody>
            <a:bodyPr lIns="50800" tIns="50800" rIns="50800" bIns="50800" rtlCol="0" anchor="ctr"/>
            <a:lstStyle/>
            <a:p>
              <a:pPr algn="ctr">
                <a:lnSpc>
                  <a:spcPts val="2083"/>
                </a:lnSpc>
              </a:pPr>
              <a:endParaRPr/>
            </a:p>
          </p:txBody>
        </p:sp>
      </p:grpSp>
      <p:sp>
        <p:nvSpPr>
          <p:cNvPr id="6" name="Freeform 6"/>
          <p:cNvSpPr/>
          <p:nvPr/>
        </p:nvSpPr>
        <p:spPr>
          <a:xfrm>
            <a:off x="14458457" y="-1028700"/>
            <a:ext cx="5097464" cy="4912102"/>
          </a:xfrm>
          <a:custGeom>
            <a:avLst/>
            <a:gdLst/>
            <a:ahLst/>
            <a:cxnLst/>
            <a:rect l="l" t="t" r="r" b="b"/>
            <a:pathLst>
              <a:path w="5097464" h="4912102">
                <a:moveTo>
                  <a:pt x="0" y="0"/>
                </a:moveTo>
                <a:lnTo>
                  <a:pt x="5097464" y="0"/>
                </a:lnTo>
                <a:lnTo>
                  <a:pt x="5097464" y="4912102"/>
                </a:lnTo>
                <a:lnTo>
                  <a:pt x="0" y="4912102"/>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7" name="Freeform 7"/>
          <p:cNvSpPr/>
          <p:nvPr/>
        </p:nvSpPr>
        <p:spPr>
          <a:xfrm rot="-9820491">
            <a:off x="-2076248" y="5564614"/>
            <a:ext cx="4750973" cy="4578210"/>
          </a:xfrm>
          <a:custGeom>
            <a:avLst/>
            <a:gdLst/>
            <a:ahLst/>
            <a:cxnLst/>
            <a:rect l="l" t="t" r="r" b="b"/>
            <a:pathLst>
              <a:path w="4750973" h="4578210">
                <a:moveTo>
                  <a:pt x="0" y="0"/>
                </a:moveTo>
                <a:lnTo>
                  <a:pt x="4750973" y="0"/>
                </a:lnTo>
                <a:lnTo>
                  <a:pt x="4750973" y="4578211"/>
                </a:lnTo>
                <a:lnTo>
                  <a:pt x="0" y="4578211"/>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8" name="Freeform 8"/>
          <p:cNvSpPr/>
          <p:nvPr/>
        </p:nvSpPr>
        <p:spPr>
          <a:xfrm>
            <a:off x="12202543" y="7015146"/>
            <a:ext cx="6085457" cy="3271854"/>
          </a:xfrm>
          <a:custGeom>
            <a:avLst/>
            <a:gdLst/>
            <a:ahLst/>
            <a:cxnLst/>
            <a:rect l="l" t="t" r="r" b="b"/>
            <a:pathLst>
              <a:path w="6085457" h="3271854">
                <a:moveTo>
                  <a:pt x="0" y="0"/>
                </a:moveTo>
                <a:lnTo>
                  <a:pt x="6085457" y="0"/>
                </a:lnTo>
                <a:lnTo>
                  <a:pt x="6085457" y="3271854"/>
                </a:lnTo>
                <a:lnTo>
                  <a:pt x="0" y="3271854"/>
                </a:lnTo>
                <a:lnTo>
                  <a:pt x="0" y="0"/>
                </a:lnTo>
                <a:close/>
              </a:path>
            </a:pathLst>
          </a:custGeom>
          <a:blipFill>
            <a:blip r:embed="rId5">
              <a:alphaModFix amt="84000"/>
            </a:blip>
            <a:stretch>
              <a:fillRect l="-261"/>
            </a:stretch>
          </a:blipFill>
        </p:spPr>
      </p:sp>
      <p:sp>
        <p:nvSpPr>
          <p:cNvPr id="9" name="TextBox 9"/>
          <p:cNvSpPr txBox="1"/>
          <p:nvPr/>
        </p:nvSpPr>
        <p:spPr>
          <a:xfrm>
            <a:off x="3631965" y="3623879"/>
            <a:ext cx="10826492" cy="2934467"/>
          </a:xfrm>
          <a:prstGeom prst="rect">
            <a:avLst/>
          </a:prstGeom>
        </p:spPr>
        <p:txBody>
          <a:bodyPr lIns="0" tIns="0" rIns="0" bIns="0" rtlCol="0" anchor="t">
            <a:spAutoFit/>
          </a:bodyPr>
          <a:lstStyle/>
          <a:p>
            <a:pPr algn="ctr">
              <a:lnSpc>
                <a:spcPts val="7840"/>
              </a:lnSpc>
            </a:pPr>
            <a:r>
              <a:rPr lang="en-US" sz="5600" b="1">
                <a:solidFill>
                  <a:srgbClr val="FFFFFF"/>
                </a:solidFill>
                <a:latin typeface="Montserrat Heavy"/>
                <a:ea typeface="Montserrat Heavy"/>
                <a:cs typeface="Montserrat Heavy"/>
                <a:sym typeface="Montserrat Heavy"/>
              </a:rPr>
              <a:t>THANK YOU!</a:t>
            </a:r>
          </a:p>
          <a:p>
            <a:pPr algn="ctr">
              <a:lnSpc>
                <a:spcPts val="7840"/>
              </a:lnSpc>
              <a:spcBef>
                <a:spcPct val="0"/>
              </a:spcBef>
            </a:pPr>
            <a:r>
              <a:rPr lang="en-US" sz="5600" b="1">
                <a:solidFill>
                  <a:srgbClr val="FFFFFF"/>
                </a:solidFill>
                <a:latin typeface="Montserrat Heavy"/>
                <a:ea typeface="Montserrat Heavy"/>
                <a:cs typeface="Montserrat Heavy"/>
                <a:sym typeface="Montserrat Heavy"/>
              </a:rPr>
              <a:t>FOR TUNING INTO THIS PRESENTATION.</a:t>
            </a:r>
          </a:p>
        </p:txBody>
      </p:sp>
      <p:sp>
        <p:nvSpPr>
          <p:cNvPr id="10" name="TextBox 10"/>
          <p:cNvSpPr txBox="1"/>
          <p:nvPr/>
        </p:nvSpPr>
        <p:spPr>
          <a:xfrm>
            <a:off x="5360017" y="3364698"/>
            <a:ext cx="7110795" cy="251607"/>
          </a:xfrm>
          <a:prstGeom prst="rect">
            <a:avLst/>
          </a:prstGeom>
        </p:spPr>
        <p:txBody>
          <a:bodyPr lIns="0" tIns="0" rIns="0" bIns="0" rtlCol="0" anchor="t">
            <a:spAutoFit/>
          </a:bodyPr>
          <a:lstStyle/>
          <a:p>
            <a:pPr algn="l">
              <a:lnSpc>
                <a:spcPts val="2098"/>
              </a:lnSpc>
            </a:pPr>
            <a:r>
              <a:rPr lang="en-US" sz="1498" b="1" dirty="0" err="1">
                <a:solidFill>
                  <a:srgbClr val="FFFFFF"/>
                </a:solidFill>
                <a:latin typeface="Canva Sans Bold"/>
                <a:ea typeface="Canva Sans Bold"/>
                <a:cs typeface="Canva Sans Bold"/>
                <a:sym typeface="Canva Sans Bold"/>
              </a:rPr>
              <a:t>Github</a:t>
            </a:r>
            <a:r>
              <a:rPr lang="en-US" sz="1498" b="1" dirty="0">
                <a:solidFill>
                  <a:srgbClr val="FFFFFF"/>
                </a:solidFill>
                <a:latin typeface="Canva Sans Bold"/>
                <a:ea typeface="Canva Sans Bold"/>
                <a:cs typeface="Canva Sans Bold"/>
                <a:sym typeface="Canva Sans Bold"/>
              </a:rPr>
              <a:t> link: </a:t>
            </a:r>
            <a:r>
              <a:rPr lang="en-US" sz="1498" b="1" u="sng" dirty="0">
                <a:solidFill>
                  <a:schemeClr val="bg1"/>
                </a:solidFill>
                <a:latin typeface="Canva Sans Bold"/>
                <a:ea typeface="Canva Sans Bold"/>
                <a:cs typeface="Canva Sans Bold"/>
                <a:sym typeface="Canva Sans Bold"/>
                <a:hlinkClick r:id="rId6" tooltip="https://github.com/FabioCanavarro/GithubWebScraperAnalysis">
                  <a:extLst>
                    <a:ext uri="{A12FA001-AC4F-418D-AE19-62706E023703}">
                      <ahyp:hlinkClr xmlns:ahyp="http://schemas.microsoft.com/office/drawing/2018/hyperlinkcolor" val="tx"/>
                    </a:ext>
                  </a:extLst>
                </a:hlinkClick>
              </a:rPr>
              <a:t>https://github.com/FabioCanavarro/GithubWebScraperAnalysis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325</Words>
  <Application>Microsoft Office PowerPoint</Application>
  <PresentationFormat>Custom</PresentationFormat>
  <Paragraphs>51</Paragraphs>
  <Slides>8</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Glacial Indifference</vt:lpstr>
      <vt:lpstr>Canva Sans Bold</vt:lpstr>
      <vt:lpstr>Open Sans Medium</vt:lpstr>
      <vt:lpstr>Calibri</vt:lpstr>
      <vt:lpstr>Montserrat Heavy</vt:lpstr>
      <vt:lpstr>Arial</vt:lpstr>
      <vt:lpstr>Canva Sans</vt:lpstr>
      <vt:lpstr>Roca One Bold</vt:lpstr>
      <vt:lpstr>Montserrat Medium Italics</vt:lpstr>
      <vt:lpstr>Montserrat</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Modern Futuristic Technology Pitch Deck Presentation</dc:title>
  <dc:creator>ASUS</dc:creator>
  <cp:lastModifiedBy>Asus Rog</cp:lastModifiedBy>
  <cp:revision>2</cp:revision>
  <dcterms:created xsi:type="dcterms:W3CDTF">2006-08-16T00:00:00Z</dcterms:created>
  <dcterms:modified xsi:type="dcterms:W3CDTF">2024-10-17T16:00:53Z</dcterms:modified>
  <dc:identifier>DAGT1e4MW4E</dc:identifier>
</cp:coreProperties>
</file>